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Economica"/>
      <p:regular r:id="rId28"/>
      <p:bold r:id="rId29"/>
      <p:italic r:id="rId30"/>
      <p:boldItalic r:id="rId31"/>
    </p:embeddedFont>
    <p:embeddedFont>
      <p:font typeface="Robot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Italic.fntdata"/><Relationship Id="rId30" Type="http://schemas.openxmlformats.org/officeDocument/2006/relationships/font" Target="fonts/Economica-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e74661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29e746613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08971c4a8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a08971c4a8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AF-TOs contain a large amount of information, from technical definitions and explanations, to disclosures and other things pertaining to legality. One thing that was emphasized in our interviews was to prioritize returning correct definitions and explanations, rather than the disclosures and other related things.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also discussed using Retrieval Augmented Generation, RAG, as the primary means of ordering our data. RAG will allow the LLM to search through a database for information related to the user’s question.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last thing of importance in our interview was implementing a user guide on the webpage for the LLM. This would instruct the user on the proper syntax and guidelines for asking a question, one of these being to only ask one question at a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a “stretch goal”, we discussed implementing an “Access Level” tool. This would allow the user to select some level of classification or access that they have, and would answer questions related to the documents they have access to. It was said to implement this as a proof of concept, having the user select which level of access they have rather than restricting it by an ID/Password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08971c4a8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08971c4a8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0c8bd099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a0c8bd0994_4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AF-TOs contain a large amount of information, from technical definitions and explanations, to disclosures and other things pertaining to legality. One thing that was emphasized in our interviews was to prioritize returning correct definitions and explanations, rather than the disclosures and other related things.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also discussed using Retrieval Augmented Generation, RAG, as the primary means of ordering our data. RAG will allow the LLM to search through a database for information related to the user’s question.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last thing of importance in our interview was implementing a user guide on the webpage for the LLM. This would instruct the user on the proper syntax and guidelines for asking a question, one of these being to only ask one question at a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a “stretch goal”, we discussed implementing an “Access Level” tool. This would allow the user to select some level of classification or access that they have, and would answer questions related to the documents they have access to. It was said to implement this as a proof of concept, having the user select which level of access they have rather than restricting it by an ID/Password system.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08971c4a8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08971c4a8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0c8bd099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0c8bd099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08971c4a8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08971c4a8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08971c4a8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a08971c4a8_1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0c8bd0994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0c8bd0994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0c8bd0994_4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0c8bd0994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c8bd0994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c8bd0994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e746613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9e7466134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developing a LLM assisted technical order management tool. This tool will be able to search and retrieve air force technical order management specifications and directions. Simply put the air force has many technical manuals where they will need to look up certain codes and definitions but the manuals are very long and extensive. Our tool aims to simplify this process, it will be a web page in which you can simply input questions pertaining to this information and it will output the desires code or definition. Through the rest of this presentation we will talk about some requirements, our implementation plan and tools we’re going to use, some diagrams to show how everything is connected, and lastly our website.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0c8bd0994_4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0c8bd0994_4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c8bd0994_4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c8bd0994_4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8e564e8d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8e564e8d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e746613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9e7466134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off the biggest thing is the question and answer capabilities through the website. Next we need to be able to verify that this information we’re returning is indeed accurate to the technical manuals. We need to be able to trace exactly where the answer came from within the technical manuals. Have a decent running time, below 3 seconds or being able to show the program is still running like a loading bar. Finally be available through our website on github. These are the core requirements of this project. I’m gonna pass it off to roman to talk about the implementation methods and plan.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08971c4a8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2a08971c4a8_1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Our source data is the AF-TO pdfs, stored on github.</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This data is split into smaller pieces and converted into vectors, called embeddings. These embeddings are then stored into a vector database.</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User questions are then converted into embeddings, and are compared to the database to retrieve relevant answers.</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We have two main implementation methods that we are using. The first and primary one is Retrieval Augmented Generation, or RAG.</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With RAG, we first take our source data, the AF-TO documents stored on GitHub, and split it into smaller pieces. These small pieces are then converted into vectors,</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called “embeddings”. We then take these embeddings and store them into a vector database.</a:t>
            </a:r>
            <a:endParaRPr sz="1751">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51">
                <a:solidFill>
                  <a:schemeClr val="dk1"/>
                </a:solidFill>
                <a:latin typeface="Open Sans"/>
                <a:ea typeface="Open Sans"/>
                <a:cs typeface="Open Sans"/>
                <a:sym typeface="Open Sans"/>
              </a:rPr>
              <a:t>The LLM is then given the user question. This question is converted into an embedding and searches through the database for relevant information to return a proper answer. The question-answer is saved so that the LLM can “remember” recent past conversation.</a:t>
            </a:r>
            <a:endParaRPr sz="1751">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08971c4a8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08971c4a8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Falcon 7B and a tokenizer, from Hugging Face. Tokenizer prepares the inputs for the model, turns data into tokens. </a:t>
            </a:r>
            <a:endParaRPr/>
          </a:p>
          <a:p>
            <a:pPr indent="0" lvl="0" marL="0" rtl="0" algn="l">
              <a:spcBef>
                <a:spcPts val="0"/>
              </a:spcBef>
              <a:spcAft>
                <a:spcPts val="0"/>
              </a:spcAft>
              <a:buNone/>
            </a:pPr>
            <a:r>
              <a:rPr lang="en"/>
              <a:t>We went with the Falcon 7B model as it performs well when compared to other open-source models like MPT-7B and StableLM. As it is made available with the Apache 2.0 license, it is usable without royalties or restrictions. </a:t>
            </a:r>
            <a:endParaRPr/>
          </a:p>
          <a:p>
            <a:pPr indent="0" lvl="0" marL="0" rtl="0" algn="l">
              <a:spcBef>
                <a:spcPts val="0"/>
              </a:spcBef>
              <a:spcAft>
                <a:spcPts val="0"/>
              </a:spcAft>
              <a:buNone/>
            </a:pPr>
            <a:r>
              <a:rPr lang="en"/>
              <a:t>It requires 16 GB of memory, so it’s a good middle ground for performance and usability. The Falcon 7B Model is also meant to be fine tuned for most usecases, making it the perfect fit for our project.</a:t>
            </a:r>
            <a:endParaRPr/>
          </a:p>
          <a:p>
            <a:pPr indent="0" lvl="0" marL="0" rtl="0" algn="l">
              <a:spcBef>
                <a:spcPts val="0"/>
              </a:spcBef>
              <a:spcAft>
                <a:spcPts val="0"/>
              </a:spcAft>
              <a:buNone/>
            </a:pPr>
            <a:r>
              <a:rPr lang="en"/>
              <a:t>Facebook AI Similarity Search, for the vector database, from META.</a:t>
            </a:r>
            <a:endParaRPr/>
          </a:p>
          <a:p>
            <a:pPr indent="0" lvl="0" marL="0" rtl="0" algn="l">
              <a:spcBef>
                <a:spcPts val="0"/>
              </a:spcBef>
              <a:spcAft>
                <a:spcPts val="0"/>
              </a:spcAft>
              <a:buNone/>
            </a:pPr>
            <a:r>
              <a:rPr lang="en"/>
              <a:t>LangChain, to vectorize and index the database.</a:t>
            </a:r>
            <a:endParaRPr/>
          </a:p>
          <a:p>
            <a:pPr indent="0" lvl="0" marL="0" rtl="0" algn="l">
              <a:spcBef>
                <a:spcPts val="0"/>
              </a:spcBef>
              <a:spcAft>
                <a:spcPts val="0"/>
              </a:spcAft>
              <a:buNone/>
            </a:pPr>
            <a:r>
              <a:rPr lang="en"/>
              <a:t>React, for frontend implementation.</a:t>
            </a:r>
            <a:endParaRPr/>
          </a:p>
          <a:p>
            <a:pPr indent="0" lvl="0" marL="0" rtl="0" algn="l">
              <a:spcBef>
                <a:spcPts val="0"/>
              </a:spcBef>
              <a:spcAft>
                <a:spcPts val="0"/>
              </a:spcAft>
              <a:buNone/>
            </a:pPr>
            <a:r>
              <a:rPr lang="en"/>
              <a:t>GitHub and Google Colab, for code development.</a:t>
            </a:r>
            <a:endParaRPr/>
          </a:p>
          <a:p>
            <a:pPr indent="0" lvl="0" marL="0" rtl="0" algn="l">
              <a:spcBef>
                <a:spcPts val="0"/>
              </a:spcBef>
              <a:spcAft>
                <a:spcPts val="0"/>
              </a:spcAft>
              <a:buNone/>
            </a:pPr>
            <a:r>
              <a:rPr lang="en"/>
              <a:t>TTU High Performance Computing Center (HPCC), to run and fine tune the falcon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08971c4a8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08971c4a8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Falcon 7B and a tokenizer, from Hugging Face. Tokenizer prepares the inputs for the model, turns data into tokens.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went with the Falcon 7B model as it performs well when compared to other open-source models like MPT-7B and StableLM. As it is made available with the Apache 2.0 license, it is usable without royalties or restrictions. </a:t>
            </a:r>
            <a:endParaRPr>
              <a:solidFill>
                <a:schemeClr val="dk1"/>
              </a:solidFill>
            </a:endParaRPr>
          </a:p>
          <a:p>
            <a:pPr indent="0" lvl="0" marL="0" rtl="0" algn="l">
              <a:spcBef>
                <a:spcPts val="0"/>
              </a:spcBef>
              <a:spcAft>
                <a:spcPts val="0"/>
              </a:spcAft>
              <a:buNone/>
            </a:pPr>
            <a:r>
              <a:rPr lang="en">
                <a:solidFill>
                  <a:schemeClr val="dk1"/>
                </a:solidFill>
              </a:rPr>
              <a:t>It requires 16 GB of memory, so it’s a good middle ground for performance and usability. The Falcon 7B Model is also meant to be fine tuned for most usecases, making it the perfect fit for our project.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Tools</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 opted for tools like Hugging Face tokenizer, Facebook AI Similarity Search, and LangChain due to their specific functionalities. These tools ensure efficient processing, storage, and retrieval of data within the project.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Facebook AI Similarity Search, for the vector database, from META.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LangChain, to vectorize and index the database</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08971c4a8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08971c4a8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React, for frontend implementation.</a:t>
            </a:r>
            <a:endParaRPr>
              <a:solidFill>
                <a:schemeClr val="dk1"/>
              </a:solidFill>
            </a:endParaRPr>
          </a:p>
          <a:p>
            <a:pPr indent="0" lvl="0" marL="0" rtl="0" algn="l">
              <a:spcBef>
                <a:spcPts val="0"/>
              </a:spcBef>
              <a:spcAft>
                <a:spcPts val="0"/>
              </a:spcAft>
              <a:buNone/>
            </a:pPr>
            <a:r>
              <a:rPr lang="en" sz="1200">
                <a:solidFill>
                  <a:schemeClr val="dk1"/>
                </a:solidFill>
                <a:latin typeface="Roboto"/>
                <a:ea typeface="Roboto"/>
                <a:cs typeface="Roboto"/>
                <a:sym typeface="Roboto"/>
              </a:rPr>
              <a:t>GitHub and Google Colab facilitate collaborative development by providing version control and seamless teamwork capabilities. Additionally, utilizing HPCC ensures the efficient running and fine-tuning of the model, thereby optimizing the project's overall performance.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GitHub and Google Colab, for code development.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TTU High Performance Computing Center (HPCC), to run and fine tune the falcon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8971c4a8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08971c4a8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Falcon 7B and a tokenizer, from Hugging Face. Tokenizer prepares the inputs for the model, turns data into tokens. </a:t>
            </a:r>
            <a:endParaRPr/>
          </a:p>
          <a:p>
            <a:pPr indent="0" lvl="0" marL="0" rtl="0" algn="l">
              <a:spcBef>
                <a:spcPts val="0"/>
              </a:spcBef>
              <a:spcAft>
                <a:spcPts val="0"/>
              </a:spcAft>
              <a:buNone/>
            </a:pPr>
            <a:r>
              <a:rPr lang="en"/>
              <a:t>We went with the Falcon 7B model as it performs well when compared to other open-source models like MPT-7B and StableLM. As it is made available with the Apache 2.0 license, it is usable without royalties or restrictions. </a:t>
            </a:r>
            <a:endParaRPr/>
          </a:p>
          <a:p>
            <a:pPr indent="0" lvl="0" marL="0" rtl="0" algn="l">
              <a:spcBef>
                <a:spcPts val="0"/>
              </a:spcBef>
              <a:spcAft>
                <a:spcPts val="0"/>
              </a:spcAft>
              <a:buNone/>
            </a:pPr>
            <a:r>
              <a:rPr lang="en"/>
              <a:t>It requires 16 GB of memory, so it’s a good middle ground for performance and usability. The Falcon 7B Model is also meant to be fine tuned for most usecases, making it the perfect fit for our project.</a:t>
            </a:r>
            <a:endParaRPr/>
          </a:p>
          <a:p>
            <a:pPr indent="0" lvl="0" marL="0" rtl="0" algn="l">
              <a:spcBef>
                <a:spcPts val="0"/>
              </a:spcBef>
              <a:spcAft>
                <a:spcPts val="0"/>
              </a:spcAft>
              <a:buNone/>
            </a:pPr>
            <a:r>
              <a:rPr lang="en"/>
              <a:t>Facebook AI Similarity Search, for the vector database, from META.</a:t>
            </a:r>
            <a:endParaRPr/>
          </a:p>
          <a:p>
            <a:pPr indent="0" lvl="0" marL="0" rtl="0" algn="l">
              <a:spcBef>
                <a:spcPts val="0"/>
              </a:spcBef>
              <a:spcAft>
                <a:spcPts val="0"/>
              </a:spcAft>
              <a:buNone/>
            </a:pPr>
            <a:r>
              <a:rPr lang="en"/>
              <a:t>LangChain, to vectorize and index the database.</a:t>
            </a:r>
            <a:endParaRPr/>
          </a:p>
          <a:p>
            <a:pPr indent="0" lvl="0" marL="0" rtl="0" algn="l">
              <a:spcBef>
                <a:spcPts val="0"/>
              </a:spcBef>
              <a:spcAft>
                <a:spcPts val="0"/>
              </a:spcAft>
              <a:buNone/>
            </a:pPr>
            <a:r>
              <a:rPr lang="en"/>
              <a:t>React, for frontend implementation.</a:t>
            </a:r>
            <a:endParaRPr/>
          </a:p>
          <a:p>
            <a:pPr indent="0" lvl="0" marL="0" rtl="0" algn="l">
              <a:spcBef>
                <a:spcPts val="0"/>
              </a:spcBef>
              <a:spcAft>
                <a:spcPts val="0"/>
              </a:spcAft>
              <a:buNone/>
            </a:pPr>
            <a:r>
              <a:rPr lang="en"/>
              <a:t>GitHub and Google Colab, for code development.</a:t>
            </a:r>
            <a:endParaRPr/>
          </a:p>
          <a:p>
            <a:pPr indent="0" lvl="0" marL="0" rtl="0" algn="l">
              <a:spcBef>
                <a:spcPts val="0"/>
              </a:spcBef>
              <a:spcAft>
                <a:spcPts val="0"/>
              </a:spcAft>
              <a:buNone/>
            </a:pPr>
            <a:r>
              <a:rPr lang="en"/>
              <a:t>TTU High Performance Computing Center (HPCC), to run and fine tune the falcon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08971c4a8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a08971c4a8_1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AF-TOs contain a large amount of information, from technical definitions and explanations, to disclosures and other things pertaining to legality. One thing that was emphasized in our interviews was to prioritize returning correct definitions and explanations, rather than the disclosures and other related things.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also discussed using Retrieval Augmented Generation, RAG, as the primary means of ordering our data. RAG will allow the LLM to search through a database for information related to the user’s question.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last thing of importance in our interview was implementing a user guide on the webpage for the LLM. This would instruct the user on the proper syntax and guidelines for asking a question, one of these being to only ask one question at a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a “stretch goal”, we discussed implementing an “Access Level” tool. This would allow the user to select some level of classification or access that they have, and would answer questions related to the documents they have access to. It was said to implement this as a proof of concept, having the user select which level of access they have rather than restricting it by an ID/Password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QI4KjdN4y49YChcI3A4J_SN1C3iYANGb/view"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24.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solidFill>
                  <a:srgbClr val="0B5394"/>
                </a:solidFill>
              </a:rPr>
              <a:t>Rolling Thunder</a:t>
            </a:r>
            <a:endParaRPr>
              <a:solidFill>
                <a:srgbClr val="0B5394"/>
              </a:solidFill>
            </a:endParaRPr>
          </a:p>
        </p:txBody>
      </p:sp>
      <p:sp>
        <p:nvSpPr>
          <p:cNvPr id="63" name="Google Shape;63;p13"/>
          <p:cNvSpPr txBox="1"/>
          <p:nvPr>
            <p:ph idx="1" type="subTitle"/>
          </p:nvPr>
        </p:nvSpPr>
        <p:spPr>
          <a:xfrm>
            <a:off x="2849775" y="3116575"/>
            <a:ext cx="3468300" cy="9219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2800"/>
              <a:buNone/>
            </a:pPr>
            <a:r>
              <a:rPr lang="en" sz="1700">
                <a:solidFill>
                  <a:schemeClr val="dk1"/>
                </a:solidFill>
              </a:rPr>
              <a:t>By : David Vaughan, Roman Tait, </a:t>
            </a:r>
            <a:endParaRPr sz="1700">
              <a:solidFill>
                <a:schemeClr val="dk1"/>
              </a:solidFill>
            </a:endParaRPr>
          </a:p>
          <a:p>
            <a:pPr indent="0" lvl="0" marL="0" rtl="0" algn="ctr">
              <a:lnSpc>
                <a:spcPct val="100000"/>
              </a:lnSpc>
              <a:spcBef>
                <a:spcPts val="0"/>
              </a:spcBef>
              <a:spcAft>
                <a:spcPts val="0"/>
              </a:spcAft>
              <a:buSzPts val="2800"/>
              <a:buNone/>
            </a:pPr>
            <a:r>
              <a:rPr lang="en" sz="1700">
                <a:solidFill>
                  <a:schemeClr val="dk1"/>
                </a:solidFill>
              </a:rPr>
              <a:t>Tucker Hoffnagle, Karlton Hall, </a:t>
            </a:r>
            <a:endParaRPr sz="1700">
              <a:solidFill>
                <a:schemeClr val="dk1"/>
              </a:solidFill>
            </a:endParaRPr>
          </a:p>
          <a:p>
            <a:pPr indent="0" lvl="0" marL="0" rtl="0" algn="ctr">
              <a:lnSpc>
                <a:spcPct val="100000"/>
              </a:lnSpc>
              <a:spcBef>
                <a:spcPts val="0"/>
              </a:spcBef>
              <a:spcAft>
                <a:spcPts val="0"/>
              </a:spcAft>
              <a:buSzPts val="2800"/>
              <a:buNone/>
            </a:pPr>
            <a:r>
              <a:rPr lang="en" sz="1700">
                <a:solidFill>
                  <a:schemeClr val="dk1"/>
                </a:solidFill>
              </a:rPr>
              <a:t>Harrison Whitworth</a:t>
            </a:r>
            <a:endParaRPr sz="17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Sequence Diagram</a:t>
            </a:r>
            <a:endParaRPr>
              <a:solidFill>
                <a:srgbClr val="0B5394"/>
              </a:solidFill>
            </a:endParaRPr>
          </a:p>
        </p:txBody>
      </p:sp>
      <p:pic>
        <p:nvPicPr>
          <p:cNvPr id="149" name="Google Shape;149;p22"/>
          <p:cNvPicPr preferRelativeResize="0"/>
          <p:nvPr/>
        </p:nvPicPr>
        <p:blipFill>
          <a:blip r:embed="rId3">
            <a:alphaModFix/>
          </a:blip>
          <a:stretch>
            <a:fillRect/>
          </a:stretch>
        </p:blipFill>
        <p:spPr>
          <a:xfrm>
            <a:off x="1339375" y="1071025"/>
            <a:ext cx="6107949" cy="384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B5394"/>
                </a:solidFill>
              </a:rPr>
              <a:t>Component Diagram</a:t>
            </a:r>
            <a:endParaRPr>
              <a:solidFill>
                <a:srgbClr val="0B5394"/>
              </a:solidFill>
            </a:endParaRPr>
          </a:p>
        </p:txBody>
      </p:sp>
      <p:pic>
        <p:nvPicPr>
          <p:cNvPr id="155" name="Google Shape;155;p23"/>
          <p:cNvPicPr preferRelativeResize="0"/>
          <p:nvPr/>
        </p:nvPicPr>
        <p:blipFill>
          <a:blip r:embed="rId3">
            <a:alphaModFix/>
          </a:blip>
          <a:stretch>
            <a:fillRect/>
          </a:stretch>
        </p:blipFill>
        <p:spPr>
          <a:xfrm>
            <a:off x="486775" y="1147225"/>
            <a:ext cx="3750846" cy="3691475"/>
          </a:xfrm>
          <a:prstGeom prst="rect">
            <a:avLst/>
          </a:prstGeom>
          <a:noFill/>
          <a:ln>
            <a:noFill/>
          </a:ln>
        </p:spPr>
      </p:pic>
      <p:sp>
        <p:nvSpPr>
          <p:cNvPr id="156" name="Google Shape;156;p23"/>
          <p:cNvSpPr txBox="1"/>
          <p:nvPr>
            <p:ph idx="1" type="body"/>
          </p:nvPr>
        </p:nvSpPr>
        <p:spPr>
          <a:xfrm>
            <a:off x="4578900" y="1225225"/>
            <a:ext cx="4260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Website</a:t>
            </a:r>
            <a:endParaRPr/>
          </a:p>
          <a:p>
            <a:pPr indent="-317500" lvl="1" marL="914400" rtl="0" algn="l">
              <a:spcBef>
                <a:spcPts val="0"/>
              </a:spcBef>
              <a:spcAft>
                <a:spcPts val="0"/>
              </a:spcAft>
              <a:buSzPts val="1400"/>
              <a:buChar char="○"/>
            </a:pPr>
            <a:r>
              <a:rPr lang="en"/>
              <a:t>Takes user input</a:t>
            </a:r>
            <a:endParaRPr/>
          </a:p>
          <a:p>
            <a:pPr indent="-317500" lvl="1" marL="914400" rtl="0" algn="l">
              <a:spcBef>
                <a:spcPts val="0"/>
              </a:spcBef>
              <a:spcAft>
                <a:spcPts val="0"/>
              </a:spcAft>
              <a:buSzPts val="1400"/>
              <a:buChar char="○"/>
            </a:pPr>
            <a:r>
              <a:rPr lang="en"/>
              <a:t>Displays generated answer and relevant document</a:t>
            </a:r>
            <a:endParaRPr/>
          </a:p>
          <a:p>
            <a:pPr indent="-342900" lvl="0" marL="457200" rtl="0" algn="l">
              <a:spcBef>
                <a:spcPts val="0"/>
              </a:spcBef>
              <a:spcAft>
                <a:spcPts val="0"/>
              </a:spcAft>
              <a:buSzPts val="1800"/>
              <a:buChar char="●"/>
            </a:pPr>
            <a:r>
              <a:rPr lang="en"/>
              <a:t>Server</a:t>
            </a:r>
            <a:endParaRPr/>
          </a:p>
          <a:p>
            <a:pPr indent="-317500" lvl="1" marL="914400" rtl="0" algn="l">
              <a:spcBef>
                <a:spcPts val="0"/>
              </a:spcBef>
              <a:spcAft>
                <a:spcPts val="0"/>
              </a:spcAft>
              <a:buSzPts val="1400"/>
              <a:buChar char="○"/>
            </a:pPr>
            <a:r>
              <a:rPr lang="en"/>
              <a:t>Vectorizes question</a:t>
            </a:r>
            <a:endParaRPr/>
          </a:p>
          <a:p>
            <a:pPr indent="-317500" lvl="1" marL="914400" rtl="0" algn="l">
              <a:spcBef>
                <a:spcPts val="0"/>
              </a:spcBef>
              <a:spcAft>
                <a:spcPts val="0"/>
              </a:spcAft>
              <a:buSzPts val="1400"/>
              <a:buChar char="○"/>
            </a:pPr>
            <a:r>
              <a:rPr lang="en"/>
              <a:t>References Database</a:t>
            </a:r>
            <a:endParaRPr/>
          </a:p>
          <a:p>
            <a:pPr indent="-317500" lvl="1" marL="914400" rtl="0" algn="l">
              <a:spcBef>
                <a:spcPts val="0"/>
              </a:spcBef>
              <a:spcAft>
                <a:spcPts val="0"/>
              </a:spcAft>
              <a:buSzPts val="1400"/>
              <a:buChar char="○"/>
            </a:pPr>
            <a:r>
              <a:rPr lang="en"/>
              <a:t>Sends info to LLM</a:t>
            </a:r>
            <a:endParaRPr/>
          </a:p>
          <a:p>
            <a:pPr indent="-317500" lvl="1" marL="914400" rtl="0" algn="l">
              <a:spcBef>
                <a:spcPts val="0"/>
              </a:spcBef>
              <a:spcAft>
                <a:spcPts val="0"/>
              </a:spcAft>
              <a:buSzPts val="1400"/>
              <a:buChar char="○"/>
            </a:pPr>
            <a:r>
              <a:rPr lang="en"/>
              <a:t>LLM generates answer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62" name="Google Shape;162;p24"/>
          <p:cNvPicPr preferRelativeResize="0"/>
          <p:nvPr/>
        </p:nvPicPr>
        <p:blipFill>
          <a:blip r:embed="rId4">
            <a:alphaModFix/>
          </a:blip>
          <a:stretch>
            <a:fillRect/>
          </a:stretch>
        </p:blipFill>
        <p:spPr>
          <a:xfrm>
            <a:off x="0" y="0"/>
            <a:ext cx="9143999" cy="5143481"/>
          </a:xfrm>
          <a:prstGeom prst="rect">
            <a:avLst/>
          </a:prstGeom>
          <a:noFill/>
          <a:ln>
            <a:noFill/>
          </a:ln>
        </p:spPr>
      </p:pic>
      <p:sp>
        <p:nvSpPr>
          <p:cNvPr id="163" name="Google Shape;163;p24"/>
          <p:cNvSpPr txBox="1"/>
          <p:nvPr>
            <p:ph type="title"/>
          </p:nvPr>
        </p:nvSpPr>
        <p:spPr>
          <a:xfrm>
            <a:off x="311700" y="412920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chemeClr val="lt2"/>
                </a:solidFill>
              </a:rPr>
              <a:t>Prototype</a:t>
            </a:r>
            <a:endParaRPr>
              <a:solidFill>
                <a:schemeClr val="lt2"/>
              </a:solidFill>
            </a:endParaRPr>
          </a:p>
        </p:txBody>
      </p:sp>
      <p:cxnSp>
        <p:nvCxnSpPr>
          <p:cNvPr id="164" name="Google Shape;164;p24"/>
          <p:cNvCxnSpPr/>
          <p:nvPr/>
        </p:nvCxnSpPr>
        <p:spPr>
          <a:xfrm flipH="1">
            <a:off x="6569725" y="1950975"/>
            <a:ext cx="1012500" cy="805500"/>
          </a:xfrm>
          <a:prstGeom prst="straightConnector1">
            <a:avLst/>
          </a:prstGeom>
          <a:noFill/>
          <a:ln cap="flat" cmpd="sng" w="38100">
            <a:solidFill>
              <a:schemeClr val="lt2"/>
            </a:solidFill>
            <a:prstDash val="solid"/>
            <a:round/>
            <a:headEnd len="med" w="med" type="none"/>
            <a:tailEnd len="med" w="med" type="triangle"/>
          </a:ln>
        </p:spPr>
      </p:cxnSp>
      <p:cxnSp>
        <p:nvCxnSpPr>
          <p:cNvPr id="165" name="Google Shape;165;p24"/>
          <p:cNvCxnSpPr/>
          <p:nvPr/>
        </p:nvCxnSpPr>
        <p:spPr>
          <a:xfrm>
            <a:off x="1692325" y="3007775"/>
            <a:ext cx="834900" cy="81300"/>
          </a:xfrm>
          <a:prstGeom prst="straightConnector1">
            <a:avLst/>
          </a:prstGeom>
          <a:noFill/>
          <a:ln cap="flat" cmpd="sng" w="38100">
            <a:solidFill>
              <a:schemeClr val="lt2"/>
            </a:solidFill>
            <a:prstDash val="solid"/>
            <a:round/>
            <a:headEnd len="med" w="med" type="none"/>
            <a:tailEnd len="med" w="med" type="triangle"/>
          </a:ln>
        </p:spPr>
      </p:cxnSp>
      <p:sp>
        <p:nvSpPr>
          <p:cNvPr id="166" name="Google Shape;166;p24"/>
          <p:cNvSpPr/>
          <p:nvPr/>
        </p:nvSpPr>
        <p:spPr>
          <a:xfrm>
            <a:off x="2632050" y="3650700"/>
            <a:ext cx="3879900" cy="1027200"/>
          </a:xfrm>
          <a:prstGeom prst="rect">
            <a:avLst/>
          </a:prstGeom>
          <a:solidFill>
            <a:schemeClr val="lt1"/>
          </a:solidFill>
          <a:ln cap="flat" cmpd="sng" w="9525">
            <a:solidFill>
              <a:srgbClr val="0D3E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167" name="Google Shape;167;p24"/>
          <p:cNvCxnSpPr/>
          <p:nvPr/>
        </p:nvCxnSpPr>
        <p:spPr>
          <a:xfrm rot="10800000">
            <a:off x="6584650" y="4397225"/>
            <a:ext cx="761100" cy="214200"/>
          </a:xfrm>
          <a:prstGeom prst="straightConnector1">
            <a:avLst/>
          </a:prstGeom>
          <a:noFill/>
          <a:ln cap="flat" cmpd="sng" w="38100">
            <a:solidFill>
              <a:schemeClr val="lt2"/>
            </a:solidFill>
            <a:prstDash val="solid"/>
            <a:round/>
            <a:headEnd len="med" w="med" type="none"/>
            <a:tailEnd len="med" w="med" type="triangle"/>
          </a:ln>
        </p:spPr>
      </p:cxnSp>
      <p:sp>
        <p:nvSpPr>
          <p:cNvPr id="168" name="Google Shape;168;p24"/>
          <p:cNvSpPr txBox="1"/>
          <p:nvPr/>
        </p:nvSpPr>
        <p:spPr>
          <a:xfrm>
            <a:off x="7271850" y="1389375"/>
            <a:ext cx="1152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Question Box</a:t>
            </a:r>
            <a:endParaRPr b="1">
              <a:solidFill>
                <a:schemeClr val="lt2"/>
              </a:solidFill>
              <a:latin typeface="Open Sans"/>
              <a:ea typeface="Open Sans"/>
              <a:cs typeface="Open Sans"/>
              <a:sym typeface="Open Sans"/>
            </a:endParaRPr>
          </a:p>
        </p:txBody>
      </p:sp>
      <p:sp>
        <p:nvSpPr>
          <p:cNvPr id="169" name="Google Shape;169;p24"/>
          <p:cNvSpPr txBox="1"/>
          <p:nvPr/>
        </p:nvSpPr>
        <p:spPr>
          <a:xfrm>
            <a:off x="125625" y="2387075"/>
            <a:ext cx="16317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Prompt Engineering Tips Dropdown</a:t>
            </a:r>
            <a:endParaRPr b="1">
              <a:solidFill>
                <a:schemeClr val="lt2"/>
              </a:solidFill>
              <a:latin typeface="Open Sans"/>
              <a:ea typeface="Open Sans"/>
              <a:cs typeface="Open Sans"/>
              <a:sym typeface="Open Sans"/>
            </a:endParaRPr>
          </a:p>
        </p:txBody>
      </p:sp>
      <p:sp>
        <p:nvSpPr>
          <p:cNvPr id="170" name="Google Shape;170;p24"/>
          <p:cNvSpPr txBox="1"/>
          <p:nvPr/>
        </p:nvSpPr>
        <p:spPr>
          <a:xfrm>
            <a:off x="7345750" y="4471125"/>
            <a:ext cx="1152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Answer</a:t>
            </a:r>
            <a:endParaRPr b="1">
              <a:solidFill>
                <a:schemeClr val="lt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6" name="Google Shape;176;p25"/>
          <p:cNvSpPr txBox="1"/>
          <p:nvPr>
            <p:ph type="title"/>
          </p:nvPr>
        </p:nvSpPr>
        <p:spPr>
          <a:xfrm>
            <a:off x="311700" y="4129200"/>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chemeClr val="lt2"/>
                </a:solidFill>
              </a:rPr>
              <a:t>Working Model</a:t>
            </a:r>
            <a:endParaRPr>
              <a:solidFill>
                <a:schemeClr val="lt2"/>
              </a:solidFill>
            </a:endParaRPr>
          </a:p>
        </p:txBody>
      </p:sp>
      <p:cxnSp>
        <p:nvCxnSpPr>
          <p:cNvPr id="177" name="Google Shape;177;p25"/>
          <p:cNvCxnSpPr/>
          <p:nvPr/>
        </p:nvCxnSpPr>
        <p:spPr>
          <a:xfrm flipH="1">
            <a:off x="7476850" y="1295000"/>
            <a:ext cx="712800" cy="434400"/>
          </a:xfrm>
          <a:prstGeom prst="straightConnector1">
            <a:avLst/>
          </a:prstGeom>
          <a:noFill/>
          <a:ln cap="flat" cmpd="sng" w="38100">
            <a:solidFill>
              <a:schemeClr val="lt2"/>
            </a:solidFill>
            <a:prstDash val="solid"/>
            <a:round/>
            <a:headEnd len="med" w="med" type="none"/>
            <a:tailEnd len="med" w="med" type="triangle"/>
          </a:ln>
        </p:spPr>
      </p:cxnSp>
      <p:sp>
        <p:nvSpPr>
          <p:cNvPr id="178" name="Google Shape;178;p25"/>
          <p:cNvSpPr txBox="1"/>
          <p:nvPr/>
        </p:nvSpPr>
        <p:spPr>
          <a:xfrm>
            <a:off x="7879275" y="733400"/>
            <a:ext cx="1152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Question Box</a:t>
            </a:r>
            <a:endParaRPr b="1">
              <a:solidFill>
                <a:schemeClr val="lt2"/>
              </a:solidFill>
              <a:latin typeface="Open Sans"/>
              <a:ea typeface="Open Sans"/>
              <a:cs typeface="Open Sans"/>
              <a:sym typeface="Open Sans"/>
            </a:endParaRPr>
          </a:p>
        </p:txBody>
      </p:sp>
      <p:cxnSp>
        <p:nvCxnSpPr>
          <p:cNvPr id="179" name="Google Shape;179;p25"/>
          <p:cNvCxnSpPr/>
          <p:nvPr/>
        </p:nvCxnSpPr>
        <p:spPr>
          <a:xfrm rot="10800000">
            <a:off x="7484300" y="2787775"/>
            <a:ext cx="417300" cy="514500"/>
          </a:xfrm>
          <a:prstGeom prst="straightConnector1">
            <a:avLst/>
          </a:prstGeom>
          <a:noFill/>
          <a:ln cap="flat" cmpd="sng" w="38100">
            <a:solidFill>
              <a:schemeClr val="lt2"/>
            </a:solidFill>
            <a:prstDash val="solid"/>
            <a:round/>
            <a:headEnd len="med" w="med" type="none"/>
            <a:tailEnd len="med" w="med" type="triangle"/>
          </a:ln>
        </p:spPr>
      </p:cxnSp>
      <p:sp>
        <p:nvSpPr>
          <p:cNvPr id="180" name="Google Shape;180;p25"/>
          <p:cNvSpPr txBox="1"/>
          <p:nvPr/>
        </p:nvSpPr>
        <p:spPr>
          <a:xfrm>
            <a:off x="7800450" y="3293350"/>
            <a:ext cx="11529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Open Sans"/>
                <a:ea typeface="Open Sans"/>
                <a:cs typeface="Open Sans"/>
                <a:sym typeface="Open Sans"/>
              </a:rPr>
              <a:t>Answer</a:t>
            </a:r>
            <a:endParaRPr b="1">
              <a:solidFill>
                <a:schemeClr val="lt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What’s Done (</a:t>
            </a:r>
            <a:r>
              <a:rPr lang="en">
                <a:solidFill>
                  <a:srgbClr val="0D3E7F"/>
                </a:solidFill>
              </a:rPr>
              <a:t>Implementation Plan)</a:t>
            </a:r>
            <a:endParaRPr>
              <a:solidFill>
                <a:srgbClr val="0D3E7F"/>
              </a:solidFill>
            </a:endParaRPr>
          </a:p>
        </p:txBody>
      </p:sp>
      <p:sp>
        <p:nvSpPr>
          <p:cNvPr id="186" name="Google Shape;186;p26"/>
          <p:cNvSpPr txBox="1"/>
          <p:nvPr>
            <p:ph idx="1" type="body"/>
          </p:nvPr>
        </p:nvSpPr>
        <p:spPr>
          <a:xfrm>
            <a:off x="311700" y="1225225"/>
            <a:ext cx="47052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2"/>
                </a:solidFill>
              </a:rPr>
              <a:t>First Stage</a:t>
            </a:r>
            <a:endParaRPr u="sng">
              <a:solidFill>
                <a:schemeClr val="lt2"/>
              </a:solidFill>
            </a:endParaRPr>
          </a:p>
          <a:p>
            <a:pPr indent="-330200" lvl="0" marL="457200" rtl="0" algn="l">
              <a:spcBef>
                <a:spcPts val="1200"/>
              </a:spcBef>
              <a:spcAft>
                <a:spcPts val="0"/>
              </a:spcAft>
              <a:buSzPts val="1600"/>
              <a:buChar char="●"/>
            </a:pPr>
            <a:r>
              <a:rPr lang="en" sz="1600"/>
              <a:t>Base website capability -Karlton</a:t>
            </a:r>
            <a:endParaRPr sz="1600"/>
          </a:p>
          <a:p>
            <a:pPr indent="-317500" lvl="1" marL="914400" rtl="0" algn="l">
              <a:spcBef>
                <a:spcPts val="0"/>
              </a:spcBef>
              <a:spcAft>
                <a:spcPts val="0"/>
              </a:spcAft>
              <a:buClr>
                <a:srgbClr val="6AA84F"/>
              </a:buClr>
              <a:buSzPts val="1400"/>
              <a:buChar char="○"/>
            </a:pPr>
            <a:r>
              <a:rPr lang="en">
                <a:solidFill>
                  <a:srgbClr val="6AA84F"/>
                </a:solidFill>
              </a:rPr>
              <a:t>Accept queries</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Relay information</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Display answers</a:t>
            </a:r>
            <a:endParaRPr>
              <a:solidFill>
                <a:srgbClr val="6AA84F"/>
              </a:solidFill>
            </a:endParaRPr>
          </a:p>
          <a:p>
            <a:pPr indent="-330200" lvl="0" marL="457200" rtl="0" algn="l">
              <a:spcBef>
                <a:spcPts val="0"/>
              </a:spcBef>
              <a:spcAft>
                <a:spcPts val="0"/>
              </a:spcAft>
              <a:buSzPts val="1600"/>
              <a:buChar char="●"/>
            </a:pPr>
            <a:r>
              <a:rPr lang="en" sz="1600"/>
              <a:t>Semantic search capability -David/Roman</a:t>
            </a:r>
            <a:endParaRPr sz="1600"/>
          </a:p>
          <a:p>
            <a:pPr indent="-317500" lvl="1" marL="914400" rtl="0" algn="l">
              <a:spcBef>
                <a:spcPts val="0"/>
              </a:spcBef>
              <a:spcAft>
                <a:spcPts val="0"/>
              </a:spcAft>
              <a:buClr>
                <a:srgbClr val="6AA84F"/>
              </a:buClr>
              <a:buSzPts val="1400"/>
              <a:buChar char="○"/>
            </a:pPr>
            <a:r>
              <a:rPr lang="en">
                <a:solidFill>
                  <a:srgbClr val="6AA84F"/>
                </a:solidFill>
              </a:rPr>
              <a:t>Tokenization/Vectorization</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Database searching</a:t>
            </a:r>
            <a:endParaRPr>
              <a:solidFill>
                <a:srgbClr val="6AA84F"/>
              </a:solidFill>
            </a:endParaRPr>
          </a:p>
          <a:p>
            <a:pPr indent="-317500" lvl="1" marL="914400" rtl="0" algn="l">
              <a:spcBef>
                <a:spcPts val="0"/>
              </a:spcBef>
              <a:spcAft>
                <a:spcPts val="0"/>
              </a:spcAft>
              <a:buClr>
                <a:srgbClr val="6AA84F"/>
              </a:buClr>
              <a:buSzPts val="1400"/>
              <a:buChar char="○"/>
            </a:pPr>
            <a:r>
              <a:rPr lang="en">
                <a:solidFill>
                  <a:srgbClr val="6AA84F"/>
                </a:solidFill>
              </a:rPr>
              <a:t>Relaying info to LLM</a:t>
            </a:r>
            <a:endParaRPr>
              <a:solidFill>
                <a:srgbClr val="6AA84F"/>
              </a:solidFill>
            </a:endParaRPr>
          </a:p>
          <a:p>
            <a:pPr indent="-330200" lvl="0" marL="457200" rtl="0" algn="l">
              <a:spcBef>
                <a:spcPts val="0"/>
              </a:spcBef>
              <a:spcAft>
                <a:spcPts val="0"/>
              </a:spcAft>
              <a:buSzPts val="1600"/>
              <a:buChar char="●"/>
            </a:pPr>
            <a:r>
              <a:rPr lang="en" sz="1600"/>
              <a:t>Base LLM capability -Team</a:t>
            </a:r>
            <a:endParaRPr sz="1600"/>
          </a:p>
          <a:p>
            <a:pPr indent="-317500" lvl="1" marL="914400" rtl="0" algn="l">
              <a:spcBef>
                <a:spcPts val="0"/>
              </a:spcBef>
              <a:spcAft>
                <a:spcPts val="0"/>
              </a:spcAft>
              <a:buClr>
                <a:srgbClr val="6AA84F"/>
              </a:buClr>
              <a:buSzPts val="1400"/>
              <a:buChar char="○"/>
            </a:pPr>
            <a:r>
              <a:rPr lang="en">
                <a:solidFill>
                  <a:srgbClr val="6AA84F"/>
                </a:solidFill>
              </a:rPr>
              <a:t>Relatively reliable answers</a:t>
            </a:r>
            <a:endParaRPr>
              <a:solidFill>
                <a:srgbClr val="6AA84F"/>
              </a:solidFill>
            </a:endParaRPr>
          </a:p>
        </p:txBody>
      </p:sp>
      <p:sp>
        <p:nvSpPr>
          <p:cNvPr id="187" name="Google Shape;187;p26"/>
          <p:cNvSpPr txBox="1"/>
          <p:nvPr>
            <p:ph idx="4294967295" type="body"/>
          </p:nvPr>
        </p:nvSpPr>
        <p:spPr>
          <a:xfrm>
            <a:off x="4832400" y="1225225"/>
            <a:ext cx="3999900" cy="14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2"/>
                </a:solidFill>
              </a:rPr>
              <a:t>Second Stage</a:t>
            </a:r>
            <a:endParaRPr u="sng">
              <a:solidFill>
                <a:schemeClr val="lt2"/>
              </a:solidFill>
            </a:endParaRPr>
          </a:p>
          <a:p>
            <a:pPr indent="-330200" lvl="0" marL="457200" rtl="0" algn="l">
              <a:spcBef>
                <a:spcPts val="1200"/>
              </a:spcBef>
              <a:spcAft>
                <a:spcPts val="0"/>
              </a:spcAft>
              <a:buSzPts val="1600"/>
              <a:buChar char="●"/>
            </a:pPr>
            <a:r>
              <a:rPr lang="en" sz="1600"/>
              <a:t>Source Capability for LLM</a:t>
            </a:r>
            <a:endParaRPr sz="1600"/>
          </a:p>
          <a:p>
            <a:pPr indent="-330200" lvl="1" marL="914400" rtl="0" algn="l">
              <a:spcBef>
                <a:spcPts val="0"/>
              </a:spcBef>
              <a:spcAft>
                <a:spcPts val="0"/>
              </a:spcAft>
              <a:buSzPts val="1600"/>
              <a:buChar char="○"/>
            </a:pPr>
            <a:r>
              <a:rPr lang="en">
                <a:solidFill>
                  <a:srgbClr val="6AA84F"/>
                </a:solidFill>
              </a:rPr>
              <a:t>Correctly sources info</a:t>
            </a:r>
            <a:endParaRPr sz="1600"/>
          </a:p>
        </p:txBody>
      </p:sp>
      <p:sp>
        <p:nvSpPr>
          <p:cNvPr id="188" name="Google Shape;188;p26"/>
          <p:cNvSpPr txBox="1"/>
          <p:nvPr>
            <p:ph idx="4294967295" type="body"/>
          </p:nvPr>
        </p:nvSpPr>
        <p:spPr>
          <a:xfrm>
            <a:off x="4832400" y="2527400"/>
            <a:ext cx="3999900" cy="230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lt2"/>
                </a:solidFill>
              </a:rPr>
              <a:t>Third Stage</a:t>
            </a:r>
            <a:endParaRPr u="sng">
              <a:solidFill>
                <a:schemeClr val="lt2"/>
              </a:solidFill>
            </a:endParaRPr>
          </a:p>
          <a:p>
            <a:pPr indent="-330200" lvl="0" marL="457200" rtl="0" algn="l">
              <a:spcBef>
                <a:spcPts val="1200"/>
              </a:spcBef>
              <a:spcAft>
                <a:spcPts val="0"/>
              </a:spcAft>
              <a:buSzPts val="1600"/>
              <a:buChar char="●"/>
            </a:pPr>
            <a:r>
              <a:rPr lang="en" sz="1600"/>
              <a:t>Finishing touches -Team</a:t>
            </a:r>
            <a:endParaRPr sz="1600"/>
          </a:p>
          <a:p>
            <a:pPr indent="-317500" lvl="1" marL="914400" rtl="0" algn="l">
              <a:spcBef>
                <a:spcPts val="0"/>
              </a:spcBef>
              <a:spcAft>
                <a:spcPts val="0"/>
              </a:spcAft>
              <a:buClr>
                <a:srgbClr val="CC0000"/>
              </a:buClr>
              <a:buSzPts val="1400"/>
              <a:buChar char="○"/>
            </a:pPr>
            <a:r>
              <a:rPr lang="en">
                <a:solidFill>
                  <a:srgbClr val="CC0000"/>
                </a:solidFill>
              </a:rPr>
              <a:t>Helpful tips on website</a:t>
            </a:r>
            <a:endParaRPr>
              <a:solidFill>
                <a:srgbClr val="CC0000"/>
              </a:solidFill>
            </a:endParaRPr>
          </a:p>
          <a:p>
            <a:pPr indent="-317500" lvl="1" marL="914400" rtl="0" algn="l">
              <a:spcBef>
                <a:spcPts val="0"/>
              </a:spcBef>
              <a:spcAft>
                <a:spcPts val="0"/>
              </a:spcAft>
              <a:buClr>
                <a:srgbClr val="6AA84F"/>
              </a:buClr>
              <a:buSzPts val="1400"/>
              <a:buChar char="○"/>
            </a:pPr>
            <a:r>
              <a:rPr lang="en">
                <a:solidFill>
                  <a:srgbClr val="6AA84F"/>
                </a:solidFill>
              </a:rPr>
              <a:t>Make website professional</a:t>
            </a:r>
            <a:endParaRPr>
              <a:solidFill>
                <a:srgbClr val="6AA84F"/>
              </a:solidFill>
            </a:endParaRPr>
          </a:p>
          <a:p>
            <a:pPr indent="-317500" lvl="1" marL="914400" rtl="0" algn="l">
              <a:spcBef>
                <a:spcPts val="0"/>
              </a:spcBef>
              <a:spcAft>
                <a:spcPts val="0"/>
              </a:spcAft>
              <a:buClr>
                <a:srgbClr val="CC0000"/>
              </a:buClr>
              <a:buSzPts val="1400"/>
              <a:buChar char="○"/>
            </a:pPr>
            <a:r>
              <a:rPr lang="en">
                <a:solidFill>
                  <a:srgbClr val="CC0000"/>
                </a:solidFill>
              </a:rPr>
              <a:t>Add loading bar</a:t>
            </a:r>
            <a:endParaRPr>
              <a:solidFill>
                <a:srgbClr val="CC0000"/>
              </a:solidFill>
            </a:endParaRPr>
          </a:p>
          <a:p>
            <a:pPr indent="-330200" lvl="0" marL="457200" rtl="0" algn="l">
              <a:spcBef>
                <a:spcPts val="0"/>
              </a:spcBef>
              <a:spcAft>
                <a:spcPts val="0"/>
              </a:spcAft>
              <a:buSzPts val="1600"/>
              <a:buChar char="●"/>
            </a:pPr>
            <a:r>
              <a:rPr lang="en" sz="1600"/>
              <a:t>Stretch Goals -Team</a:t>
            </a:r>
            <a:endParaRPr sz="1600"/>
          </a:p>
          <a:p>
            <a:pPr indent="-317500" lvl="1" marL="914400" rtl="0" algn="l">
              <a:spcBef>
                <a:spcPts val="0"/>
              </a:spcBef>
              <a:spcAft>
                <a:spcPts val="0"/>
              </a:spcAft>
              <a:buClr>
                <a:srgbClr val="CC0000"/>
              </a:buClr>
              <a:buSzPts val="1400"/>
              <a:buChar char="○"/>
            </a:pPr>
            <a:r>
              <a:rPr lang="en">
                <a:solidFill>
                  <a:srgbClr val="CC0000"/>
                </a:solidFill>
              </a:rPr>
              <a:t>Access Control</a:t>
            </a:r>
            <a:endParaRPr>
              <a:solidFill>
                <a:srgbClr val="CC0000"/>
              </a:solidFill>
            </a:endParaRPr>
          </a:p>
          <a:p>
            <a:pPr indent="-317500" lvl="1" marL="914400" rtl="0" algn="l">
              <a:spcBef>
                <a:spcPts val="0"/>
              </a:spcBef>
              <a:spcAft>
                <a:spcPts val="0"/>
              </a:spcAft>
              <a:buClr>
                <a:srgbClr val="CC0000"/>
              </a:buClr>
              <a:buSzPts val="1400"/>
              <a:buChar char="○"/>
            </a:pPr>
            <a:r>
              <a:rPr lang="en">
                <a:solidFill>
                  <a:srgbClr val="CC0000"/>
                </a:solidFill>
              </a:rPr>
              <a:t>Limit test with additional manuals</a:t>
            </a:r>
            <a:endParaRPr>
              <a:solidFill>
                <a:srgbClr val="CC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B5394"/>
                </a:solidFill>
              </a:rPr>
              <a:t>What’s Next / Future Plans</a:t>
            </a:r>
            <a:endParaRPr>
              <a:solidFill>
                <a:srgbClr val="0B5394"/>
              </a:solidFill>
            </a:endParaRPr>
          </a:p>
        </p:txBody>
      </p:sp>
      <p:sp>
        <p:nvSpPr>
          <p:cNvPr id="194" name="Google Shape;194;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Implement Access Level control</a:t>
            </a:r>
            <a:br>
              <a:rPr lang="en"/>
            </a:br>
            <a:endParaRPr/>
          </a:p>
          <a:p>
            <a:pPr indent="-342900" lvl="0" marL="457200" rtl="0" algn="l">
              <a:spcBef>
                <a:spcPts val="0"/>
              </a:spcBef>
              <a:spcAft>
                <a:spcPts val="0"/>
              </a:spcAft>
              <a:buSzPts val="1800"/>
              <a:buChar char="●"/>
            </a:pPr>
            <a:r>
              <a:rPr lang="en"/>
              <a:t>Display and highlight PDFs in output</a:t>
            </a:r>
            <a:br>
              <a:rPr lang="en"/>
            </a:br>
            <a:endParaRPr/>
          </a:p>
          <a:p>
            <a:pPr indent="-342900" lvl="0" marL="457200" rtl="0" algn="l">
              <a:spcBef>
                <a:spcPts val="0"/>
              </a:spcBef>
              <a:spcAft>
                <a:spcPts val="0"/>
              </a:spcAft>
              <a:buSzPts val="1800"/>
              <a:buChar char="●"/>
            </a:pPr>
            <a:r>
              <a:rPr lang="en"/>
              <a:t>Implement all AF-TOs</a:t>
            </a:r>
            <a:br>
              <a:rPr lang="en"/>
            </a:br>
            <a:endParaRPr/>
          </a:p>
          <a:p>
            <a:pPr indent="-342900" lvl="0" marL="457200" rtl="0" algn="l">
              <a:spcBef>
                <a:spcPts val="0"/>
              </a:spcBef>
              <a:spcAft>
                <a:spcPts val="0"/>
              </a:spcAft>
              <a:buSzPts val="1800"/>
              <a:buChar char="●"/>
            </a:pPr>
            <a:r>
              <a:rPr lang="en"/>
              <a:t>Implement loading bar and tips on website</a:t>
            </a:r>
            <a:br>
              <a:rPr lang="en"/>
            </a:br>
            <a:endParaRPr/>
          </a:p>
          <a:p>
            <a:pPr indent="-342900" lvl="0" marL="457200" rtl="0" algn="l">
              <a:spcBef>
                <a:spcPts val="0"/>
              </a:spcBef>
              <a:spcAft>
                <a:spcPts val="0"/>
              </a:spcAft>
              <a:buSzPts val="1800"/>
              <a:buChar char="●"/>
            </a:pPr>
            <a:r>
              <a:rPr lang="en"/>
              <a:t>Resolve technical issues.</a:t>
            </a:r>
            <a:endParaRPr/>
          </a:p>
          <a:p>
            <a:pPr indent="-317500" lvl="1" marL="914400" rtl="0" algn="l">
              <a:spcBef>
                <a:spcPts val="0"/>
              </a:spcBef>
              <a:spcAft>
                <a:spcPts val="0"/>
              </a:spcAft>
              <a:buSzPts val="1400"/>
              <a:buChar char="○"/>
            </a:pPr>
            <a:r>
              <a:rPr lang="en"/>
              <a:t>Google Colab has limited memory</a:t>
            </a:r>
            <a:endParaRPr/>
          </a:p>
          <a:p>
            <a:pPr indent="-317500" lvl="1" marL="914400" rtl="0" algn="l">
              <a:spcBef>
                <a:spcPts val="0"/>
              </a:spcBef>
              <a:spcAft>
                <a:spcPts val="0"/>
              </a:spcAft>
              <a:buSzPts val="1400"/>
              <a:buChar char="○"/>
            </a:pPr>
            <a:r>
              <a:rPr lang="en"/>
              <a:t>Prevents 100% uptime and limits fine-tuning.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Demonstration &amp; credits</a:t>
            </a:r>
            <a:endParaRPr>
              <a:solidFill>
                <a:srgbClr val="0B5394"/>
              </a:solidFill>
            </a:endParaRPr>
          </a:p>
        </p:txBody>
      </p:sp>
      <p:sp>
        <p:nvSpPr>
          <p:cNvPr id="200" name="Google Shape;200;p28"/>
          <p:cNvSpPr txBox="1"/>
          <p:nvPr>
            <p:ph idx="1" type="body"/>
          </p:nvPr>
        </p:nvSpPr>
        <p:spPr>
          <a:xfrm>
            <a:off x="311700" y="1220400"/>
            <a:ext cx="8520600" cy="33540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rPr lang="en"/>
              <a:t>htt</a:t>
            </a:r>
            <a:r>
              <a:rPr lang="en"/>
              <a:t>ps://karltonh.github.io/Rollingthunder_ttu/#/</a:t>
            </a:r>
            <a:endParaRPr/>
          </a:p>
          <a:p>
            <a:pPr indent="0" lvl="0" marL="45720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rPr lang="en">
                <a:solidFill>
                  <a:schemeClr val="dk1"/>
                </a:solidFill>
              </a:rPr>
              <a:t>“🤗 PEFT.” GitHub, 18 May 2023, github.com/huggingface/peft.</a:t>
            </a:r>
            <a:endParaRPr>
              <a:solidFill>
                <a:schemeClr val="dk1"/>
              </a:solidFill>
            </a:endParaRPr>
          </a:p>
          <a:p>
            <a:pPr indent="0" lvl="0" marL="457200" rtl="0" algn="l">
              <a:lnSpc>
                <a:spcPct val="115000"/>
              </a:lnSpc>
              <a:spcBef>
                <a:spcPts val="1200"/>
              </a:spcBef>
              <a:spcAft>
                <a:spcPts val="1200"/>
              </a:spcAft>
              <a:buSzPts val="1800"/>
              <a:buNone/>
            </a:pPr>
            <a:r>
              <a:rPr lang="en"/>
              <a:t>“balapv.“</a:t>
            </a:r>
            <a:r>
              <a:rPr lang="en">
                <a:solidFill>
                  <a:schemeClr val="dk1"/>
                </a:solidFill>
              </a:rPr>
              <a:t> Retrieval Augmented Generation Using Azure Machine Learning Prompt Flow (Preview) - Azure Machine Learning.” Learn.microsoft.com, 31 July 2023, learn.microsoft.com/en-us/azure/machine-learning/concept-retrieval-augmented-generation?view=azureml-api-2.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Semantic Search Steps - 1</a:t>
            </a:r>
            <a:endParaRPr>
              <a:solidFill>
                <a:srgbClr val="0D3E7F"/>
              </a:solidFill>
            </a:endParaRPr>
          </a:p>
        </p:txBody>
      </p:sp>
      <p:sp>
        <p:nvSpPr>
          <p:cNvPr id="206" name="Google Shape;206;p29"/>
          <p:cNvSpPr txBox="1"/>
          <p:nvPr>
            <p:ph idx="1" type="body"/>
          </p:nvPr>
        </p:nvSpPr>
        <p:spPr>
          <a:xfrm>
            <a:off x="311700" y="16824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User Inputs a question about a technical document (and inputs user access level)</a:t>
            </a:r>
            <a:endParaRPr sz="2200"/>
          </a:p>
        </p:txBody>
      </p:sp>
      <p:pic>
        <p:nvPicPr>
          <p:cNvPr id="207" name="Google Shape;207;p29"/>
          <p:cNvPicPr preferRelativeResize="0"/>
          <p:nvPr/>
        </p:nvPicPr>
        <p:blipFill>
          <a:blip r:embed="rId3">
            <a:alphaModFix/>
          </a:blip>
          <a:stretch>
            <a:fillRect/>
          </a:stretch>
        </p:blipFill>
        <p:spPr>
          <a:xfrm>
            <a:off x="833438" y="2690813"/>
            <a:ext cx="7477125"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Semantic Search Steps - 2</a:t>
            </a:r>
            <a:endParaRPr>
              <a:solidFill>
                <a:srgbClr val="0D3E7F"/>
              </a:solidFill>
            </a:endParaRPr>
          </a:p>
        </p:txBody>
      </p:sp>
      <p:sp>
        <p:nvSpPr>
          <p:cNvPr id="213" name="Google Shape;213;p30"/>
          <p:cNvSpPr txBox="1"/>
          <p:nvPr>
            <p:ph idx="1" type="body"/>
          </p:nvPr>
        </p:nvSpPr>
        <p:spPr>
          <a:xfrm>
            <a:off x="311700" y="16824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All PDF’s within the access level are loaded and split into text chunks. Then stored within a vector store</a:t>
            </a:r>
            <a:endParaRPr sz="2200"/>
          </a:p>
        </p:txBody>
      </p:sp>
      <p:pic>
        <p:nvPicPr>
          <p:cNvPr id="214" name="Google Shape;214;p30"/>
          <p:cNvPicPr preferRelativeResize="0"/>
          <p:nvPr/>
        </p:nvPicPr>
        <p:blipFill>
          <a:blip r:embed="rId3">
            <a:alphaModFix/>
          </a:blip>
          <a:stretch>
            <a:fillRect/>
          </a:stretch>
        </p:blipFill>
        <p:spPr>
          <a:xfrm>
            <a:off x="311700" y="2818900"/>
            <a:ext cx="4477050" cy="1278200"/>
          </a:xfrm>
          <a:prstGeom prst="rect">
            <a:avLst/>
          </a:prstGeom>
          <a:noFill/>
          <a:ln>
            <a:noFill/>
          </a:ln>
        </p:spPr>
      </p:pic>
      <p:pic>
        <p:nvPicPr>
          <p:cNvPr id="215" name="Google Shape;215;p30"/>
          <p:cNvPicPr preferRelativeResize="0"/>
          <p:nvPr/>
        </p:nvPicPr>
        <p:blipFill>
          <a:blip r:embed="rId4">
            <a:alphaModFix/>
          </a:blip>
          <a:stretch>
            <a:fillRect/>
          </a:stretch>
        </p:blipFill>
        <p:spPr>
          <a:xfrm>
            <a:off x="5212800" y="2796550"/>
            <a:ext cx="3619500" cy="1322900"/>
          </a:xfrm>
          <a:prstGeom prst="rect">
            <a:avLst/>
          </a:prstGeom>
          <a:noFill/>
          <a:ln>
            <a:noFill/>
          </a:ln>
        </p:spPr>
      </p:pic>
      <p:pic>
        <p:nvPicPr>
          <p:cNvPr id="216" name="Google Shape;216;p30"/>
          <p:cNvPicPr preferRelativeResize="0"/>
          <p:nvPr/>
        </p:nvPicPr>
        <p:blipFill>
          <a:blip r:embed="rId5">
            <a:alphaModFix/>
          </a:blip>
          <a:stretch>
            <a:fillRect/>
          </a:stretch>
        </p:blipFill>
        <p:spPr>
          <a:xfrm>
            <a:off x="2509838" y="4263263"/>
            <a:ext cx="4124325" cy="65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998275"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Semantic Search Steps - 3</a:t>
            </a:r>
            <a:endParaRPr>
              <a:solidFill>
                <a:srgbClr val="0D3E7F"/>
              </a:solidFill>
            </a:endParaRPr>
          </a:p>
        </p:txBody>
      </p:sp>
      <p:sp>
        <p:nvSpPr>
          <p:cNvPr id="222" name="Google Shape;222;p31"/>
          <p:cNvSpPr txBox="1"/>
          <p:nvPr>
            <p:ph idx="1" type="body"/>
          </p:nvPr>
        </p:nvSpPr>
        <p:spPr>
          <a:xfrm>
            <a:off x="311700" y="16824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LLM model is loaded using 4-bit quantization and with a sharded model to save on memory. Pipeline is set up</a:t>
            </a:r>
            <a:endParaRPr sz="2200"/>
          </a:p>
        </p:txBody>
      </p:sp>
      <p:pic>
        <p:nvPicPr>
          <p:cNvPr id="223" name="Google Shape;223;p31"/>
          <p:cNvPicPr preferRelativeResize="0"/>
          <p:nvPr/>
        </p:nvPicPr>
        <p:blipFill>
          <a:blip r:embed="rId3">
            <a:alphaModFix/>
          </a:blip>
          <a:stretch>
            <a:fillRect/>
          </a:stretch>
        </p:blipFill>
        <p:spPr>
          <a:xfrm>
            <a:off x="844638" y="2858325"/>
            <a:ext cx="3152775" cy="1181100"/>
          </a:xfrm>
          <a:prstGeom prst="rect">
            <a:avLst/>
          </a:prstGeom>
          <a:noFill/>
          <a:ln>
            <a:noFill/>
          </a:ln>
        </p:spPr>
      </p:pic>
      <p:pic>
        <p:nvPicPr>
          <p:cNvPr id="224" name="Google Shape;224;p31"/>
          <p:cNvPicPr preferRelativeResize="0"/>
          <p:nvPr/>
        </p:nvPicPr>
        <p:blipFill>
          <a:blip r:embed="rId4">
            <a:alphaModFix/>
          </a:blip>
          <a:stretch>
            <a:fillRect/>
          </a:stretch>
        </p:blipFill>
        <p:spPr>
          <a:xfrm>
            <a:off x="4841150" y="2685250"/>
            <a:ext cx="2933750" cy="1527250"/>
          </a:xfrm>
          <a:prstGeom prst="rect">
            <a:avLst/>
          </a:prstGeom>
          <a:noFill/>
          <a:ln>
            <a:noFill/>
          </a:ln>
        </p:spPr>
      </p:pic>
      <p:pic>
        <p:nvPicPr>
          <p:cNvPr id="225" name="Google Shape;225;p31"/>
          <p:cNvPicPr preferRelativeResize="0"/>
          <p:nvPr/>
        </p:nvPicPr>
        <p:blipFill>
          <a:blip r:embed="rId5">
            <a:alphaModFix/>
          </a:blip>
          <a:stretch>
            <a:fillRect/>
          </a:stretch>
        </p:blipFill>
        <p:spPr>
          <a:xfrm>
            <a:off x="343700" y="4440750"/>
            <a:ext cx="8456599" cy="44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Project Overview</a:t>
            </a:r>
            <a:endParaRPr>
              <a:solidFill>
                <a:srgbClr val="0B5394"/>
              </a:solidFill>
            </a:endParaRPr>
          </a:p>
        </p:txBody>
      </p:sp>
      <p:sp>
        <p:nvSpPr>
          <p:cNvPr id="69" name="Google Shape;69;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65125" lvl="0" marL="457200" rtl="0" algn="l">
              <a:lnSpc>
                <a:spcPct val="115000"/>
              </a:lnSpc>
              <a:spcBef>
                <a:spcPts val="0"/>
              </a:spcBef>
              <a:spcAft>
                <a:spcPts val="0"/>
              </a:spcAft>
              <a:buClr>
                <a:schemeClr val="dk1"/>
              </a:buClr>
              <a:buSzPts val="2150"/>
              <a:buChar char="●"/>
            </a:pPr>
            <a:r>
              <a:rPr lang="en" sz="2150"/>
              <a:t>LLM Assisted Technical Order Management Tool</a:t>
            </a:r>
            <a:endParaRPr sz="2150"/>
          </a:p>
          <a:p>
            <a:pPr indent="-365125" lvl="0" marL="457200" rtl="0" algn="l">
              <a:lnSpc>
                <a:spcPct val="115000"/>
              </a:lnSpc>
              <a:spcBef>
                <a:spcPts val="0"/>
              </a:spcBef>
              <a:spcAft>
                <a:spcPts val="0"/>
              </a:spcAft>
              <a:buClr>
                <a:schemeClr val="dk1"/>
              </a:buClr>
              <a:buSzPts val="2150"/>
              <a:buChar char="●"/>
            </a:pPr>
            <a:r>
              <a:rPr lang="en" sz="2150"/>
              <a:t>P</a:t>
            </a:r>
            <a:r>
              <a:rPr lang="en" sz="2150">
                <a:solidFill>
                  <a:schemeClr val="dk1"/>
                </a:solidFill>
              </a:rPr>
              <a:t>rovide a Large Language Model (LLM) that has the capability to search and implement Air Force Technical Order Management specifications and directions</a:t>
            </a:r>
            <a:r>
              <a:rPr lang="en" sz="2150"/>
              <a:t>.</a:t>
            </a:r>
            <a:endParaRPr sz="2150">
              <a:solidFill>
                <a:schemeClr val="dk1"/>
              </a:solidFill>
            </a:endParaRPr>
          </a:p>
        </p:txBody>
      </p:sp>
      <p:pic>
        <p:nvPicPr>
          <p:cNvPr id="70" name="Google Shape;70;p14"/>
          <p:cNvPicPr preferRelativeResize="0"/>
          <p:nvPr/>
        </p:nvPicPr>
        <p:blipFill>
          <a:blip r:embed="rId3">
            <a:alphaModFix/>
          </a:blip>
          <a:stretch>
            <a:fillRect/>
          </a:stretch>
        </p:blipFill>
        <p:spPr>
          <a:xfrm>
            <a:off x="733013" y="3770176"/>
            <a:ext cx="7677975" cy="1167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Semantic Search Steps - 4</a:t>
            </a:r>
            <a:endParaRPr>
              <a:solidFill>
                <a:srgbClr val="0D3E7F"/>
              </a:solidFill>
            </a:endParaRPr>
          </a:p>
        </p:txBody>
      </p:sp>
      <p:sp>
        <p:nvSpPr>
          <p:cNvPr id="231" name="Google Shape;231;p32"/>
          <p:cNvSpPr txBox="1"/>
          <p:nvPr>
            <p:ph idx="1" type="body"/>
          </p:nvPr>
        </p:nvSpPr>
        <p:spPr>
          <a:xfrm>
            <a:off x="311700" y="16824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Most relevant information is found and the LLM generates an answer using the question and relevant documents</a:t>
            </a:r>
            <a:endParaRPr sz="2200"/>
          </a:p>
        </p:txBody>
      </p:sp>
      <p:pic>
        <p:nvPicPr>
          <p:cNvPr id="232" name="Google Shape;232;p32"/>
          <p:cNvPicPr preferRelativeResize="0"/>
          <p:nvPr/>
        </p:nvPicPr>
        <p:blipFill>
          <a:blip r:embed="rId3">
            <a:alphaModFix/>
          </a:blip>
          <a:stretch>
            <a:fillRect/>
          </a:stretch>
        </p:blipFill>
        <p:spPr>
          <a:xfrm>
            <a:off x="1138238" y="2571750"/>
            <a:ext cx="6867525" cy="1428750"/>
          </a:xfrm>
          <a:prstGeom prst="rect">
            <a:avLst/>
          </a:prstGeom>
          <a:noFill/>
          <a:ln>
            <a:noFill/>
          </a:ln>
        </p:spPr>
      </p:pic>
      <p:pic>
        <p:nvPicPr>
          <p:cNvPr id="233" name="Google Shape;233;p32"/>
          <p:cNvPicPr preferRelativeResize="0"/>
          <p:nvPr/>
        </p:nvPicPr>
        <p:blipFill>
          <a:blip r:embed="rId4">
            <a:alphaModFix/>
          </a:blip>
          <a:stretch>
            <a:fillRect/>
          </a:stretch>
        </p:blipFill>
        <p:spPr>
          <a:xfrm>
            <a:off x="152400" y="4000495"/>
            <a:ext cx="8839200" cy="10161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Semantic Search Steps - 5</a:t>
            </a:r>
            <a:endParaRPr>
              <a:solidFill>
                <a:srgbClr val="0D3E7F"/>
              </a:solidFill>
            </a:endParaRPr>
          </a:p>
        </p:txBody>
      </p:sp>
      <p:sp>
        <p:nvSpPr>
          <p:cNvPr id="239" name="Google Shape;239;p33"/>
          <p:cNvSpPr txBox="1"/>
          <p:nvPr>
            <p:ph idx="1" type="body"/>
          </p:nvPr>
        </p:nvSpPr>
        <p:spPr>
          <a:xfrm>
            <a:off x="311700" y="1682425"/>
            <a:ext cx="8520600" cy="33540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Answer is returned to the user through the website along with source information</a:t>
            </a:r>
            <a:endParaRPr sz="2200"/>
          </a:p>
        </p:txBody>
      </p:sp>
      <p:pic>
        <p:nvPicPr>
          <p:cNvPr id="240" name="Google Shape;240;p33"/>
          <p:cNvPicPr preferRelativeResize="0"/>
          <p:nvPr/>
        </p:nvPicPr>
        <p:blipFill>
          <a:blip r:embed="rId3">
            <a:alphaModFix/>
          </a:blip>
          <a:stretch>
            <a:fillRect/>
          </a:stretch>
        </p:blipFill>
        <p:spPr>
          <a:xfrm>
            <a:off x="914400" y="2854600"/>
            <a:ext cx="7315200" cy="100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Demonstration</a:t>
            </a:r>
            <a:r>
              <a:rPr lang="en"/>
              <a:t> (video)</a:t>
            </a:r>
            <a:endParaRPr/>
          </a:p>
        </p:txBody>
      </p:sp>
      <p:pic>
        <p:nvPicPr>
          <p:cNvPr id="246" name="Google Shape;246;p34" title="Rollingthunder_demonstration.mp4">
            <a:hlinkClick r:id="rId3"/>
          </p:cNvPr>
          <p:cNvPicPr preferRelativeResize="0"/>
          <p:nvPr/>
        </p:nvPicPr>
        <p:blipFill>
          <a:blip r:embed="rId4">
            <a:alphaModFix/>
          </a:blip>
          <a:stretch>
            <a:fillRect/>
          </a:stretch>
        </p:blipFill>
        <p:spPr>
          <a:xfrm>
            <a:off x="636900" y="1239700"/>
            <a:ext cx="6253276" cy="343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Project Requirements - Reminder</a:t>
            </a:r>
            <a:endParaRPr>
              <a:solidFill>
                <a:srgbClr val="0B5394"/>
              </a:solidFill>
            </a:endParaRPr>
          </a:p>
        </p:txBody>
      </p:sp>
      <p:sp>
        <p:nvSpPr>
          <p:cNvPr id="76" name="Google Shape;76;p1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65125" lvl="0" marL="457200" rtl="0" algn="l">
              <a:lnSpc>
                <a:spcPct val="115000"/>
              </a:lnSpc>
              <a:spcBef>
                <a:spcPts val="0"/>
              </a:spcBef>
              <a:spcAft>
                <a:spcPts val="0"/>
              </a:spcAft>
              <a:buClr>
                <a:schemeClr val="dk1"/>
              </a:buClr>
              <a:buSzPts val="2150"/>
              <a:buChar char="●"/>
            </a:pPr>
            <a:r>
              <a:rPr lang="en" sz="2150">
                <a:solidFill>
                  <a:schemeClr val="dk1"/>
                </a:solidFill>
              </a:rPr>
              <a:t>Question/Answer capability (through website)</a:t>
            </a:r>
            <a:endParaRPr sz="2150">
              <a:solidFill>
                <a:schemeClr val="dk1"/>
              </a:solidFill>
            </a:endParaRPr>
          </a:p>
          <a:p>
            <a:pPr indent="-365125" lvl="0" marL="457200" rtl="0" algn="l">
              <a:lnSpc>
                <a:spcPct val="115000"/>
              </a:lnSpc>
              <a:spcBef>
                <a:spcPts val="0"/>
              </a:spcBef>
              <a:spcAft>
                <a:spcPts val="0"/>
              </a:spcAft>
              <a:buClr>
                <a:schemeClr val="dk1"/>
              </a:buClr>
              <a:buSzPts val="2150"/>
              <a:buChar char="●"/>
            </a:pPr>
            <a:r>
              <a:rPr lang="en" sz="2150">
                <a:solidFill>
                  <a:schemeClr val="dk1"/>
                </a:solidFill>
              </a:rPr>
              <a:t>Accuracy verification capability (no hallucinations)</a:t>
            </a:r>
            <a:endParaRPr sz="2150">
              <a:solidFill>
                <a:schemeClr val="dk1"/>
              </a:solidFill>
            </a:endParaRPr>
          </a:p>
          <a:p>
            <a:pPr indent="-365125" lvl="0" marL="457200" rtl="0" algn="l">
              <a:lnSpc>
                <a:spcPct val="115000"/>
              </a:lnSpc>
              <a:spcBef>
                <a:spcPts val="0"/>
              </a:spcBef>
              <a:spcAft>
                <a:spcPts val="0"/>
              </a:spcAft>
              <a:buClr>
                <a:schemeClr val="dk1"/>
              </a:buClr>
              <a:buSzPts val="2150"/>
              <a:buChar char="●"/>
            </a:pPr>
            <a:r>
              <a:rPr lang="en" sz="2150">
                <a:solidFill>
                  <a:schemeClr val="dk1"/>
                </a:solidFill>
              </a:rPr>
              <a:t>Traceability of data source (indicated in responses)</a:t>
            </a:r>
            <a:endParaRPr sz="2150">
              <a:solidFill>
                <a:schemeClr val="dk1"/>
              </a:solidFill>
            </a:endParaRPr>
          </a:p>
          <a:p>
            <a:pPr indent="-365125" lvl="0" marL="457200" rtl="0" algn="l">
              <a:lnSpc>
                <a:spcPct val="115000"/>
              </a:lnSpc>
              <a:spcBef>
                <a:spcPts val="0"/>
              </a:spcBef>
              <a:spcAft>
                <a:spcPts val="0"/>
              </a:spcAft>
              <a:buClr>
                <a:schemeClr val="dk1"/>
              </a:buClr>
              <a:buSzPts val="2150"/>
              <a:buChar char="●"/>
            </a:pPr>
            <a:r>
              <a:rPr lang="en" sz="2150">
                <a:solidFill>
                  <a:schemeClr val="dk1"/>
                </a:solidFill>
              </a:rPr>
              <a:t>Respond to user input </a:t>
            </a:r>
            <a:r>
              <a:rPr lang="en" sz="2150"/>
              <a:t>within</a:t>
            </a:r>
            <a:r>
              <a:rPr lang="en" sz="2150">
                <a:solidFill>
                  <a:schemeClr val="dk1"/>
                </a:solidFill>
              </a:rPr>
              <a:t> 3 seconds</a:t>
            </a:r>
            <a:r>
              <a:rPr lang="en" sz="2150"/>
              <a:t> (or use loading bar)</a:t>
            </a:r>
            <a:endParaRPr sz="2150">
              <a:solidFill>
                <a:schemeClr val="dk1"/>
              </a:solidFill>
            </a:endParaRPr>
          </a:p>
          <a:p>
            <a:pPr indent="-365125" lvl="0" marL="457200" rtl="0" algn="l">
              <a:lnSpc>
                <a:spcPct val="115000"/>
              </a:lnSpc>
              <a:spcBef>
                <a:spcPts val="0"/>
              </a:spcBef>
              <a:spcAft>
                <a:spcPts val="0"/>
              </a:spcAft>
              <a:buSzPts val="2150"/>
              <a:buChar char="●"/>
            </a:pPr>
            <a:r>
              <a:rPr lang="en" sz="2150"/>
              <a:t>Be available online through a website (github)</a:t>
            </a:r>
            <a:endParaRPr sz="21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Implementation Methods - Reminder</a:t>
            </a:r>
            <a:endParaRPr>
              <a:solidFill>
                <a:srgbClr val="0B5394"/>
              </a:solidFill>
            </a:endParaRPr>
          </a:p>
        </p:txBody>
      </p:sp>
      <p:sp>
        <p:nvSpPr>
          <p:cNvPr id="82" name="Google Shape;82;p1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92500" lnSpcReduction="20000"/>
          </a:bodyPr>
          <a:lstStyle/>
          <a:p>
            <a:pPr indent="-378466" lvl="0" marL="457200" rtl="0" algn="l">
              <a:lnSpc>
                <a:spcPct val="115000"/>
              </a:lnSpc>
              <a:spcBef>
                <a:spcPts val="0"/>
              </a:spcBef>
              <a:spcAft>
                <a:spcPts val="0"/>
              </a:spcAft>
              <a:buClr>
                <a:schemeClr val="lt2"/>
              </a:buClr>
              <a:buSzPct val="100000"/>
              <a:buChar char="●"/>
            </a:pPr>
            <a:r>
              <a:rPr lang="en" sz="2551">
                <a:solidFill>
                  <a:schemeClr val="lt2"/>
                </a:solidFill>
              </a:rPr>
              <a:t>Retrieval-augmented generation (RAG). </a:t>
            </a:r>
            <a:endParaRPr sz="2551">
              <a:solidFill>
                <a:schemeClr val="lt2"/>
              </a:solidFill>
            </a:endParaRPr>
          </a:p>
          <a:p>
            <a:pPr indent="-354944" lvl="1" marL="914400" rtl="0" algn="l">
              <a:lnSpc>
                <a:spcPct val="115000"/>
              </a:lnSpc>
              <a:spcBef>
                <a:spcPts val="0"/>
              </a:spcBef>
              <a:spcAft>
                <a:spcPts val="0"/>
              </a:spcAft>
              <a:buClr>
                <a:schemeClr val="dk1"/>
              </a:buClr>
              <a:buSzPct val="100000"/>
              <a:buChar char="○"/>
            </a:pPr>
            <a:r>
              <a:rPr lang="en" sz="2151"/>
              <a:t>Search database using tokenized question and providing LLM with question and relevant documents</a:t>
            </a:r>
            <a:endParaRPr sz="2151"/>
          </a:p>
          <a:p>
            <a:pPr indent="0" lvl="0" marL="914400" rtl="0" algn="l">
              <a:lnSpc>
                <a:spcPct val="115000"/>
              </a:lnSpc>
              <a:spcBef>
                <a:spcPts val="0"/>
              </a:spcBef>
              <a:spcAft>
                <a:spcPts val="0"/>
              </a:spcAft>
              <a:buNone/>
            </a:pPr>
            <a:r>
              <a:t/>
            </a:r>
            <a:endParaRPr sz="2151"/>
          </a:p>
          <a:p>
            <a:pPr indent="-378439" lvl="0" marL="457200" rtl="0" algn="l">
              <a:lnSpc>
                <a:spcPct val="115000"/>
              </a:lnSpc>
              <a:spcBef>
                <a:spcPts val="0"/>
              </a:spcBef>
              <a:spcAft>
                <a:spcPts val="0"/>
              </a:spcAft>
              <a:buClr>
                <a:schemeClr val="lt2"/>
              </a:buClr>
              <a:buSzPct val="100000"/>
              <a:buChar char="●"/>
            </a:pPr>
            <a:r>
              <a:rPr lang="en" sz="2551">
                <a:solidFill>
                  <a:schemeClr val="lt2"/>
                </a:solidFill>
              </a:rPr>
              <a:t>Fine Tuning</a:t>
            </a:r>
            <a:endParaRPr sz="2551">
              <a:solidFill>
                <a:schemeClr val="lt2"/>
              </a:solidFill>
            </a:endParaRPr>
          </a:p>
          <a:p>
            <a:pPr indent="-354944" lvl="1" marL="914400" rtl="0" algn="l">
              <a:lnSpc>
                <a:spcPct val="115000"/>
              </a:lnSpc>
              <a:spcBef>
                <a:spcPts val="0"/>
              </a:spcBef>
              <a:spcAft>
                <a:spcPts val="0"/>
              </a:spcAft>
              <a:buSzPct val="100000"/>
              <a:buChar char="○"/>
            </a:pPr>
            <a:r>
              <a:rPr lang="en" sz="2151"/>
              <a:t>Modify LLM to provide better answers from the question and documents given</a:t>
            </a:r>
            <a:endParaRPr sz="2151"/>
          </a:p>
          <a:p>
            <a:pPr indent="0" lvl="0" marL="0" rtl="0" algn="l">
              <a:lnSpc>
                <a:spcPct val="115000"/>
              </a:lnSpc>
              <a:spcBef>
                <a:spcPts val="0"/>
              </a:spcBef>
              <a:spcAft>
                <a:spcPts val="0"/>
              </a:spcAft>
              <a:buNone/>
            </a:pPr>
            <a:r>
              <a:t/>
            </a:r>
            <a:endParaRPr sz="2151"/>
          </a:p>
          <a:p>
            <a:pPr indent="0" lvl="0" marL="914400" rtl="0" algn="l">
              <a:lnSpc>
                <a:spcPct val="115000"/>
              </a:lnSpc>
              <a:spcBef>
                <a:spcPts val="0"/>
              </a:spcBef>
              <a:spcAft>
                <a:spcPts val="0"/>
              </a:spcAft>
              <a:buNone/>
            </a:pPr>
            <a:r>
              <a:t/>
            </a:r>
            <a:endParaRPr sz="2151"/>
          </a:p>
          <a:p>
            <a:pPr indent="0" lvl="0" marL="914400" rtl="0" algn="l">
              <a:lnSpc>
                <a:spcPct val="115000"/>
              </a:lnSpc>
              <a:spcBef>
                <a:spcPts val="0"/>
              </a:spcBef>
              <a:spcAft>
                <a:spcPts val="0"/>
              </a:spcAft>
              <a:buNone/>
            </a:pPr>
            <a:r>
              <a:t/>
            </a:r>
            <a:endParaRPr sz="215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B5394"/>
                </a:solidFill>
              </a:rPr>
              <a:t>Implementation Tools</a:t>
            </a:r>
            <a:endParaRPr>
              <a:solidFill>
                <a:srgbClr val="0B5394"/>
              </a:solidFill>
            </a:endParaRPr>
          </a:p>
        </p:txBody>
      </p:sp>
      <p:pic>
        <p:nvPicPr>
          <p:cNvPr id="88" name="Google Shape;88;p17"/>
          <p:cNvPicPr preferRelativeResize="0"/>
          <p:nvPr/>
        </p:nvPicPr>
        <p:blipFill>
          <a:blip r:embed="rId3">
            <a:alphaModFix/>
          </a:blip>
          <a:stretch>
            <a:fillRect/>
          </a:stretch>
        </p:blipFill>
        <p:spPr>
          <a:xfrm>
            <a:off x="1504750" y="3274575"/>
            <a:ext cx="1449325" cy="1449325"/>
          </a:xfrm>
          <a:prstGeom prst="rect">
            <a:avLst/>
          </a:prstGeom>
          <a:noFill/>
          <a:ln>
            <a:noFill/>
          </a:ln>
        </p:spPr>
      </p:pic>
      <p:pic>
        <p:nvPicPr>
          <p:cNvPr id="89" name="Google Shape;89;p17"/>
          <p:cNvPicPr preferRelativeResize="0"/>
          <p:nvPr/>
        </p:nvPicPr>
        <p:blipFill>
          <a:blip r:embed="rId4">
            <a:alphaModFix/>
          </a:blip>
          <a:stretch>
            <a:fillRect/>
          </a:stretch>
        </p:blipFill>
        <p:spPr>
          <a:xfrm>
            <a:off x="3844913" y="3435149"/>
            <a:ext cx="1735024" cy="1069488"/>
          </a:xfrm>
          <a:prstGeom prst="rect">
            <a:avLst/>
          </a:prstGeom>
          <a:noFill/>
          <a:ln>
            <a:noFill/>
          </a:ln>
        </p:spPr>
      </p:pic>
      <p:pic>
        <p:nvPicPr>
          <p:cNvPr id="90" name="Google Shape;90;p17"/>
          <p:cNvPicPr preferRelativeResize="0"/>
          <p:nvPr/>
        </p:nvPicPr>
        <p:blipFill>
          <a:blip r:embed="rId5">
            <a:alphaModFix/>
          </a:blip>
          <a:stretch>
            <a:fillRect/>
          </a:stretch>
        </p:blipFill>
        <p:spPr>
          <a:xfrm>
            <a:off x="116474" y="1141037"/>
            <a:ext cx="1735025" cy="1735002"/>
          </a:xfrm>
          <a:prstGeom prst="rect">
            <a:avLst/>
          </a:prstGeom>
          <a:noFill/>
          <a:ln>
            <a:noFill/>
          </a:ln>
        </p:spPr>
      </p:pic>
      <p:pic>
        <p:nvPicPr>
          <p:cNvPr id="91" name="Google Shape;91;p17"/>
          <p:cNvPicPr preferRelativeResize="0"/>
          <p:nvPr/>
        </p:nvPicPr>
        <p:blipFill>
          <a:blip r:embed="rId6">
            <a:alphaModFix/>
          </a:blip>
          <a:stretch>
            <a:fillRect/>
          </a:stretch>
        </p:blipFill>
        <p:spPr>
          <a:xfrm>
            <a:off x="2425655" y="1141025"/>
            <a:ext cx="1735025" cy="1735025"/>
          </a:xfrm>
          <a:prstGeom prst="rect">
            <a:avLst/>
          </a:prstGeom>
          <a:noFill/>
          <a:ln>
            <a:noFill/>
          </a:ln>
        </p:spPr>
      </p:pic>
      <p:pic>
        <p:nvPicPr>
          <p:cNvPr id="92" name="Google Shape;92;p17"/>
          <p:cNvPicPr preferRelativeResize="0"/>
          <p:nvPr/>
        </p:nvPicPr>
        <p:blipFill>
          <a:blip r:embed="rId7">
            <a:alphaModFix/>
          </a:blip>
          <a:stretch>
            <a:fillRect/>
          </a:stretch>
        </p:blipFill>
        <p:spPr>
          <a:xfrm>
            <a:off x="7132513" y="1384381"/>
            <a:ext cx="1599975" cy="1390645"/>
          </a:xfrm>
          <a:prstGeom prst="rect">
            <a:avLst/>
          </a:prstGeom>
          <a:noFill/>
          <a:ln>
            <a:noFill/>
          </a:ln>
        </p:spPr>
      </p:pic>
      <p:pic>
        <p:nvPicPr>
          <p:cNvPr id="93" name="Google Shape;93;p17"/>
          <p:cNvPicPr preferRelativeResize="0"/>
          <p:nvPr/>
        </p:nvPicPr>
        <p:blipFill>
          <a:blip r:embed="rId8">
            <a:alphaModFix/>
          </a:blip>
          <a:stretch>
            <a:fillRect/>
          </a:stretch>
        </p:blipFill>
        <p:spPr>
          <a:xfrm>
            <a:off x="6470782" y="3274563"/>
            <a:ext cx="1179730" cy="1390650"/>
          </a:xfrm>
          <a:prstGeom prst="rect">
            <a:avLst/>
          </a:prstGeom>
          <a:noFill/>
          <a:ln>
            <a:noFill/>
          </a:ln>
        </p:spPr>
      </p:pic>
      <p:pic>
        <p:nvPicPr>
          <p:cNvPr id="94" name="Google Shape;94;p17"/>
          <p:cNvPicPr preferRelativeResize="0"/>
          <p:nvPr/>
        </p:nvPicPr>
        <p:blipFill>
          <a:blip r:embed="rId9">
            <a:alphaModFix/>
          </a:blip>
          <a:stretch>
            <a:fillRect/>
          </a:stretch>
        </p:blipFill>
        <p:spPr>
          <a:xfrm>
            <a:off x="4734826" y="1254513"/>
            <a:ext cx="1756013" cy="1650350"/>
          </a:xfrm>
          <a:prstGeom prst="rect">
            <a:avLst/>
          </a:prstGeom>
          <a:noFill/>
          <a:ln>
            <a:noFill/>
          </a:ln>
        </p:spPr>
      </p:pic>
      <p:sp>
        <p:nvSpPr>
          <p:cNvPr id="95" name="Google Shape;95;p17"/>
          <p:cNvSpPr txBox="1"/>
          <p:nvPr/>
        </p:nvSpPr>
        <p:spPr>
          <a:xfrm>
            <a:off x="0" y="2630700"/>
            <a:ext cx="2022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LLM &amp; Tokenizer</a:t>
            </a:r>
            <a:endParaRPr>
              <a:latin typeface="Open Sans"/>
              <a:ea typeface="Open Sans"/>
              <a:cs typeface="Open Sans"/>
              <a:sym typeface="Open Sans"/>
            </a:endParaRPr>
          </a:p>
        </p:txBody>
      </p:sp>
      <p:sp>
        <p:nvSpPr>
          <p:cNvPr id="96" name="Google Shape;96;p17"/>
          <p:cNvSpPr txBox="1"/>
          <p:nvPr/>
        </p:nvSpPr>
        <p:spPr>
          <a:xfrm>
            <a:off x="2425650" y="2630700"/>
            <a:ext cx="20229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Vector/Embedding Database</a:t>
            </a:r>
            <a:endParaRPr>
              <a:latin typeface="Open Sans"/>
              <a:ea typeface="Open Sans"/>
              <a:cs typeface="Open Sans"/>
              <a:sym typeface="Open Sans"/>
            </a:endParaRPr>
          </a:p>
        </p:txBody>
      </p:sp>
      <p:sp>
        <p:nvSpPr>
          <p:cNvPr id="97" name="Google Shape;97;p17"/>
          <p:cNvSpPr txBox="1"/>
          <p:nvPr/>
        </p:nvSpPr>
        <p:spPr>
          <a:xfrm>
            <a:off x="4755950" y="2630700"/>
            <a:ext cx="1734900" cy="4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Vectorize &amp; Index Database</a:t>
            </a:r>
            <a:endParaRPr>
              <a:latin typeface="Open Sans"/>
              <a:ea typeface="Open Sans"/>
              <a:cs typeface="Open Sans"/>
              <a:sym typeface="Open Sans"/>
            </a:endParaRPr>
          </a:p>
        </p:txBody>
      </p:sp>
      <p:sp>
        <p:nvSpPr>
          <p:cNvPr id="98" name="Google Shape;98;p17"/>
          <p:cNvSpPr txBox="1"/>
          <p:nvPr/>
        </p:nvSpPr>
        <p:spPr>
          <a:xfrm>
            <a:off x="7054538" y="2710050"/>
            <a:ext cx="17559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Frontend </a:t>
            </a:r>
            <a:endParaRPr>
              <a:latin typeface="Open Sans"/>
              <a:ea typeface="Open Sans"/>
              <a:cs typeface="Open Sans"/>
              <a:sym typeface="Open Sans"/>
            </a:endParaRPr>
          </a:p>
        </p:txBody>
      </p:sp>
      <p:sp>
        <p:nvSpPr>
          <p:cNvPr id="99" name="Google Shape;99;p17"/>
          <p:cNvSpPr txBox="1"/>
          <p:nvPr/>
        </p:nvSpPr>
        <p:spPr>
          <a:xfrm>
            <a:off x="2739575" y="4553850"/>
            <a:ext cx="18327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Code Development</a:t>
            </a:r>
            <a:endParaRPr>
              <a:latin typeface="Open Sans"/>
              <a:ea typeface="Open Sans"/>
              <a:cs typeface="Open Sans"/>
              <a:sym typeface="Open Sans"/>
            </a:endParaRPr>
          </a:p>
        </p:txBody>
      </p:sp>
      <p:sp>
        <p:nvSpPr>
          <p:cNvPr id="100" name="Google Shape;100;p17"/>
          <p:cNvSpPr txBox="1"/>
          <p:nvPr/>
        </p:nvSpPr>
        <p:spPr>
          <a:xfrm>
            <a:off x="6245925" y="4553850"/>
            <a:ext cx="1796100" cy="2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Run &amp; Fine Tune Model</a:t>
            </a:r>
            <a:endParaRPr>
              <a:latin typeface="Open Sans"/>
              <a:ea typeface="Open Sans"/>
              <a:cs typeface="Open Sans"/>
              <a:sym typeface="Open Sans"/>
            </a:endParaRPr>
          </a:p>
        </p:txBody>
      </p:sp>
      <p:sp>
        <p:nvSpPr>
          <p:cNvPr id="101" name="Google Shape;101;p17"/>
          <p:cNvSpPr txBox="1"/>
          <p:nvPr/>
        </p:nvSpPr>
        <p:spPr>
          <a:xfrm>
            <a:off x="394800" y="1141125"/>
            <a:ext cx="12333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Hugging Face</a:t>
            </a:r>
            <a:endParaRPr sz="1000">
              <a:solidFill>
                <a:schemeClr val="lt2"/>
              </a:solidFill>
              <a:latin typeface="Open Sans"/>
              <a:ea typeface="Open Sans"/>
              <a:cs typeface="Open Sans"/>
              <a:sym typeface="Open Sans"/>
            </a:endParaRPr>
          </a:p>
        </p:txBody>
      </p:sp>
      <p:sp>
        <p:nvSpPr>
          <p:cNvPr id="102" name="Google Shape;102;p17"/>
          <p:cNvSpPr txBox="1"/>
          <p:nvPr/>
        </p:nvSpPr>
        <p:spPr>
          <a:xfrm>
            <a:off x="2721663" y="1141125"/>
            <a:ext cx="11430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FAISS</a:t>
            </a:r>
            <a:endParaRPr sz="1000">
              <a:solidFill>
                <a:schemeClr val="lt2"/>
              </a:solidFill>
              <a:latin typeface="Open Sans"/>
              <a:ea typeface="Open Sans"/>
              <a:cs typeface="Open Sans"/>
              <a:sym typeface="Open Sans"/>
            </a:endParaRPr>
          </a:p>
        </p:txBody>
      </p:sp>
      <p:sp>
        <p:nvSpPr>
          <p:cNvPr id="103" name="Google Shape;103;p17"/>
          <p:cNvSpPr txBox="1"/>
          <p:nvPr/>
        </p:nvSpPr>
        <p:spPr>
          <a:xfrm>
            <a:off x="4998350" y="1206500"/>
            <a:ext cx="1068000" cy="2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LangChain</a:t>
            </a:r>
            <a:endParaRPr sz="1000">
              <a:solidFill>
                <a:schemeClr val="lt2"/>
              </a:solidFill>
              <a:latin typeface="Open Sans"/>
              <a:ea typeface="Open Sans"/>
              <a:cs typeface="Open Sans"/>
              <a:sym typeface="Open Sans"/>
            </a:endParaRPr>
          </a:p>
        </p:txBody>
      </p:sp>
      <p:sp>
        <p:nvSpPr>
          <p:cNvPr id="104" name="Google Shape;104;p17"/>
          <p:cNvSpPr txBox="1"/>
          <p:nvPr/>
        </p:nvSpPr>
        <p:spPr>
          <a:xfrm>
            <a:off x="7456263" y="1141025"/>
            <a:ext cx="9525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React</a:t>
            </a:r>
            <a:endParaRPr sz="1000">
              <a:solidFill>
                <a:schemeClr val="lt2"/>
              </a:solidFill>
              <a:latin typeface="Open Sans"/>
              <a:ea typeface="Open Sans"/>
              <a:cs typeface="Open Sans"/>
              <a:sym typeface="Open Sans"/>
            </a:endParaRPr>
          </a:p>
        </p:txBody>
      </p:sp>
      <p:sp>
        <p:nvSpPr>
          <p:cNvPr id="105" name="Google Shape;105;p17"/>
          <p:cNvSpPr txBox="1"/>
          <p:nvPr/>
        </p:nvSpPr>
        <p:spPr>
          <a:xfrm>
            <a:off x="1812100" y="3041246"/>
            <a:ext cx="8346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GitHub</a:t>
            </a:r>
            <a:endParaRPr sz="1000">
              <a:solidFill>
                <a:schemeClr val="lt2"/>
              </a:solidFill>
              <a:latin typeface="Open Sans"/>
              <a:ea typeface="Open Sans"/>
              <a:cs typeface="Open Sans"/>
              <a:sym typeface="Open Sans"/>
            </a:endParaRPr>
          </a:p>
        </p:txBody>
      </p:sp>
      <p:sp>
        <p:nvSpPr>
          <p:cNvPr id="106" name="Google Shape;106;p17"/>
          <p:cNvSpPr txBox="1"/>
          <p:nvPr/>
        </p:nvSpPr>
        <p:spPr>
          <a:xfrm>
            <a:off x="4036775" y="3374575"/>
            <a:ext cx="1342500" cy="2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Google Colab</a:t>
            </a:r>
            <a:endParaRPr sz="1000">
              <a:solidFill>
                <a:schemeClr val="lt2"/>
              </a:solidFill>
              <a:latin typeface="Open Sans"/>
              <a:ea typeface="Open Sans"/>
              <a:cs typeface="Open Sans"/>
              <a:sym typeface="Open Sans"/>
            </a:endParaRPr>
          </a:p>
        </p:txBody>
      </p:sp>
      <p:sp>
        <p:nvSpPr>
          <p:cNvPr id="107" name="Google Shape;107;p17"/>
          <p:cNvSpPr txBox="1"/>
          <p:nvPr/>
        </p:nvSpPr>
        <p:spPr>
          <a:xfrm>
            <a:off x="6684150" y="3012175"/>
            <a:ext cx="753000" cy="1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Open Sans"/>
                <a:ea typeface="Open Sans"/>
                <a:cs typeface="Open Sans"/>
                <a:sym typeface="Open Sans"/>
              </a:rPr>
              <a:t>HPCC</a:t>
            </a:r>
            <a:endParaRPr sz="1000">
              <a:solidFill>
                <a:schemeClr val="lt2"/>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Model &amp; Tool Selection</a:t>
            </a:r>
            <a:endParaRPr>
              <a:solidFill>
                <a:srgbClr val="0D3E7F"/>
              </a:solidFill>
            </a:endParaRPr>
          </a:p>
        </p:txBody>
      </p:sp>
      <p:sp>
        <p:nvSpPr>
          <p:cNvPr id="113" name="Google Shape;113;p18"/>
          <p:cNvSpPr txBox="1"/>
          <p:nvPr>
            <p:ph idx="1" type="body"/>
          </p:nvPr>
        </p:nvSpPr>
        <p:spPr>
          <a:xfrm>
            <a:off x="4762500" y="1328650"/>
            <a:ext cx="3997200" cy="10143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550">
                <a:solidFill>
                  <a:schemeClr val="lt2"/>
                </a:solidFill>
              </a:rPr>
              <a:t>Facebook AI Similarity Search (FAISS)</a:t>
            </a:r>
            <a:endParaRPr sz="2550">
              <a:solidFill>
                <a:schemeClr val="lt2"/>
              </a:solidFill>
            </a:endParaRPr>
          </a:p>
          <a:p>
            <a:pPr indent="-319087" lvl="0" marL="457200" rtl="0" algn="l">
              <a:spcBef>
                <a:spcPts val="1200"/>
              </a:spcBef>
              <a:spcAft>
                <a:spcPts val="0"/>
              </a:spcAft>
              <a:buSzPct val="100000"/>
              <a:buChar char="●"/>
            </a:pPr>
            <a:r>
              <a:rPr lang="en" sz="2280"/>
              <a:t>Enhance efficiency of data retrieval &amp; processing</a:t>
            </a:r>
            <a:endParaRPr sz="2280"/>
          </a:p>
        </p:txBody>
      </p:sp>
      <p:sp>
        <p:nvSpPr>
          <p:cNvPr id="114" name="Google Shape;114;p18"/>
          <p:cNvSpPr txBox="1"/>
          <p:nvPr/>
        </p:nvSpPr>
        <p:spPr>
          <a:xfrm>
            <a:off x="462650" y="2694225"/>
            <a:ext cx="3701100" cy="18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a:ea typeface="Open Sans"/>
                <a:cs typeface="Open Sans"/>
                <a:sym typeface="Open Sans"/>
              </a:rPr>
              <a:t>Falcon 7B</a:t>
            </a:r>
            <a:endParaRPr sz="18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Balance of performance &amp; usability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Meant to be fine tuned</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Open source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lt2"/>
                </a:solidFill>
                <a:latin typeface="Open Sans"/>
                <a:ea typeface="Open Sans"/>
                <a:cs typeface="Open Sans"/>
                <a:sym typeface="Open Sans"/>
              </a:rPr>
              <a:t>Tokenizer</a:t>
            </a:r>
            <a:endParaRPr sz="1800">
              <a:solidFill>
                <a:schemeClr val="lt2"/>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Converts data into tokens</a:t>
            </a:r>
            <a:endParaRPr>
              <a:solidFill>
                <a:schemeClr val="dk1"/>
              </a:solidFill>
              <a:latin typeface="Open Sans"/>
              <a:ea typeface="Open Sans"/>
              <a:cs typeface="Open Sans"/>
              <a:sym typeface="Open Sans"/>
            </a:endParaRPr>
          </a:p>
        </p:txBody>
      </p:sp>
      <p:pic>
        <p:nvPicPr>
          <p:cNvPr id="115" name="Google Shape;115;p18"/>
          <p:cNvPicPr preferRelativeResize="0"/>
          <p:nvPr/>
        </p:nvPicPr>
        <p:blipFill>
          <a:blip r:embed="rId3">
            <a:alphaModFix/>
          </a:blip>
          <a:stretch>
            <a:fillRect/>
          </a:stretch>
        </p:blipFill>
        <p:spPr>
          <a:xfrm>
            <a:off x="1447550" y="1147225"/>
            <a:ext cx="1547000" cy="1547000"/>
          </a:xfrm>
          <a:prstGeom prst="rect">
            <a:avLst/>
          </a:prstGeom>
          <a:noFill/>
          <a:ln>
            <a:noFill/>
          </a:ln>
        </p:spPr>
      </p:pic>
      <p:pic>
        <p:nvPicPr>
          <p:cNvPr id="116" name="Google Shape;116;p18"/>
          <p:cNvPicPr preferRelativeResize="0"/>
          <p:nvPr/>
        </p:nvPicPr>
        <p:blipFill>
          <a:blip r:embed="rId4">
            <a:alphaModFix/>
          </a:blip>
          <a:stretch>
            <a:fillRect/>
          </a:stretch>
        </p:blipFill>
        <p:spPr>
          <a:xfrm>
            <a:off x="5750650" y="33075"/>
            <a:ext cx="1397000" cy="1397000"/>
          </a:xfrm>
          <a:prstGeom prst="rect">
            <a:avLst/>
          </a:prstGeom>
          <a:noFill/>
          <a:ln>
            <a:noFill/>
          </a:ln>
        </p:spPr>
      </p:pic>
      <p:pic>
        <p:nvPicPr>
          <p:cNvPr id="117" name="Google Shape;117;p18"/>
          <p:cNvPicPr preferRelativeResize="0"/>
          <p:nvPr/>
        </p:nvPicPr>
        <p:blipFill>
          <a:blip r:embed="rId5">
            <a:alphaModFix/>
          </a:blip>
          <a:stretch>
            <a:fillRect/>
          </a:stretch>
        </p:blipFill>
        <p:spPr>
          <a:xfrm>
            <a:off x="5571149" y="2342949"/>
            <a:ext cx="1646034" cy="1547001"/>
          </a:xfrm>
          <a:prstGeom prst="rect">
            <a:avLst/>
          </a:prstGeom>
          <a:noFill/>
          <a:ln>
            <a:noFill/>
          </a:ln>
        </p:spPr>
      </p:pic>
      <p:sp>
        <p:nvSpPr>
          <p:cNvPr id="118" name="Google Shape;118;p18"/>
          <p:cNvSpPr txBox="1"/>
          <p:nvPr/>
        </p:nvSpPr>
        <p:spPr>
          <a:xfrm>
            <a:off x="4998350" y="3574150"/>
            <a:ext cx="35379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a:ea typeface="Open Sans"/>
                <a:cs typeface="Open Sans"/>
                <a:sym typeface="Open Sans"/>
              </a:rPr>
              <a:t>LangChain</a:t>
            </a:r>
            <a:endParaRPr sz="1800">
              <a:solidFill>
                <a:schemeClr val="lt2"/>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Vectorization &amp; Indexing techniques for efficient database management </a:t>
            </a:r>
            <a:endParaRPr>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D3E7F"/>
                </a:solidFill>
              </a:rPr>
              <a:t>Development Environment</a:t>
            </a:r>
            <a:endParaRPr>
              <a:solidFill>
                <a:srgbClr val="0D3E7F"/>
              </a:solidFill>
            </a:endParaRPr>
          </a:p>
        </p:txBody>
      </p:sp>
      <p:sp>
        <p:nvSpPr>
          <p:cNvPr id="124" name="Google Shape;124;p19"/>
          <p:cNvSpPr txBox="1"/>
          <p:nvPr>
            <p:ph idx="1" type="body"/>
          </p:nvPr>
        </p:nvSpPr>
        <p:spPr>
          <a:xfrm>
            <a:off x="311700" y="1878500"/>
            <a:ext cx="3579900" cy="1173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2152">
                <a:solidFill>
                  <a:schemeClr val="lt2"/>
                </a:solidFill>
              </a:rPr>
              <a:t>React</a:t>
            </a:r>
            <a:endParaRPr sz="2152">
              <a:solidFill>
                <a:schemeClr val="lt2"/>
              </a:solidFill>
            </a:endParaRPr>
          </a:p>
          <a:p>
            <a:pPr indent="-317500" lvl="0" marL="457200" rtl="0" algn="l">
              <a:spcBef>
                <a:spcPts val="1200"/>
              </a:spcBef>
              <a:spcAft>
                <a:spcPts val="0"/>
              </a:spcAft>
              <a:buSzPct val="100000"/>
              <a:buChar char="●"/>
            </a:pPr>
            <a:r>
              <a:rPr lang="en" sz="2000"/>
              <a:t>Ensures a user-friendly interface &amp; smooth user experience</a:t>
            </a:r>
            <a:endParaRPr sz="2000"/>
          </a:p>
        </p:txBody>
      </p:sp>
      <p:pic>
        <p:nvPicPr>
          <p:cNvPr id="125" name="Google Shape;125;p19"/>
          <p:cNvPicPr preferRelativeResize="0"/>
          <p:nvPr/>
        </p:nvPicPr>
        <p:blipFill>
          <a:blip r:embed="rId3">
            <a:alphaModFix/>
          </a:blip>
          <a:stretch>
            <a:fillRect/>
          </a:stretch>
        </p:blipFill>
        <p:spPr>
          <a:xfrm>
            <a:off x="1916472" y="1147226"/>
            <a:ext cx="1227378" cy="1066801"/>
          </a:xfrm>
          <a:prstGeom prst="rect">
            <a:avLst/>
          </a:prstGeom>
          <a:noFill/>
          <a:ln>
            <a:noFill/>
          </a:ln>
        </p:spPr>
      </p:pic>
      <p:pic>
        <p:nvPicPr>
          <p:cNvPr id="126" name="Google Shape;126;p19"/>
          <p:cNvPicPr preferRelativeResize="0"/>
          <p:nvPr/>
        </p:nvPicPr>
        <p:blipFill>
          <a:blip r:embed="rId4">
            <a:alphaModFix/>
          </a:blip>
          <a:stretch>
            <a:fillRect/>
          </a:stretch>
        </p:blipFill>
        <p:spPr>
          <a:xfrm>
            <a:off x="1996763" y="2969075"/>
            <a:ext cx="1066799" cy="1066801"/>
          </a:xfrm>
          <a:prstGeom prst="rect">
            <a:avLst/>
          </a:prstGeom>
          <a:noFill/>
          <a:ln>
            <a:noFill/>
          </a:ln>
        </p:spPr>
      </p:pic>
      <p:sp>
        <p:nvSpPr>
          <p:cNvPr id="127" name="Google Shape;127;p19"/>
          <p:cNvSpPr txBox="1"/>
          <p:nvPr/>
        </p:nvSpPr>
        <p:spPr>
          <a:xfrm>
            <a:off x="311700" y="3746475"/>
            <a:ext cx="3579900" cy="10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a:ea typeface="Open Sans"/>
                <a:cs typeface="Open Sans"/>
                <a:sym typeface="Open Sans"/>
              </a:rPr>
              <a:t>GitHub</a:t>
            </a:r>
            <a:endParaRPr sz="1800">
              <a:solidFill>
                <a:schemeClr val="lt2"/>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Utilized for version control</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Collaborative code development/management</a:t>
            </a:r>
            <a:endParaRPr>
              <a:solidFill>
                <a:schemeClr val="dk1"/>
              </a:solidFill>
              <a:latin typeface="Open Sans"/>
              <a:ea typeface="Open Sans"/>
              <a:cs typeface="Open Sans"/>
              <a:sym typeface="Open Sans"/>
            </a:endParaRPr>
          </a:p>
        </p:txBody>
      </p:sp>
      <p:pic>
        <p:nvPicPr>
          <p:cNvPr id="128" name="Google Shape;128;p19"/>
          <p:cNvPicPr preferRelativeResize="0"/>
          <p:nvPr/>
        </p:nvPicPr>
        <p:blipFill>
          <a:blip r:embed="rId5">
            <a:alphaModFix/>
          </a:blip>
          <a:stretch>
            <a:fillRect/>
          </a:stretch>
        </p:blipFill>
        <p:spPr>
          <a:xfrm>
            <a:off x="6675188" y="745512"/>
            <a:ext cx="1735024" cy="1069488"/>
          </a:xfrm>
          <a:prstGeom prst="rect">
            <a:avLst/>
          </a:prstGeom>
          <a:noFill/>
          <a:ln>
            <a:noFill/>
          </a:ln>
        </p:spPr>
      </p:pic>
      <p:sp>
        <p:nvSpPr>
          <p:cNvPr id="129" name="Google Shape;129;p19"/>
          <p:cNvSpPr txBox="1"/>
          <p:nvPr/>
        </p:nvSpPr>
        <p:spPr>
          <a:xfrm>
            <a:off x="5252300" y="1442350"/>
            <a:ext cx="35799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a:ea typeface="Open Sans"/>
                <a:cs typeface="Open Sans"/>
                <a:sym typeface="Open Sans"/>
              </a:rPr>
              <a:t>Google Colab</a:t>
            </a:r>
            <a:endParaRPr sz="1800">
              <a:solidFill>
                <a:schemeClr val="lt2"/>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Code development, testing, and updates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Enables seamless collaboration and real-time code changes</a:t>
            </a:r>
            <a:endParaRPr>
              <a:solidFill>
                <a:schemeClr val="dk1"/>
              </a:solidFill>
              <a:latin typeface="Open Sans"/>
              <a:ea typeface="Open Sans"/>
              <a:cs typeface="Open Sans"/>
              <a:sym typeface="Open Sans"/>
            </a:endParaRPr>
          </a:p>
        </p:txBody>
      </p:sp>
      <p:pic>
        <p:nvPicPr>
          <p:cNvPr id="130" name="Google Shape;130;p19"/>
          <p:cNvPicPr preferRelativeResize="0"/>
          <p:nvPr/>
        </p:nvPicPr>
        <p:blipFill>
          <a:blip r:embed="rId6">
            <a:alphaModFix/>
          </a:blip>
          <a:stretch>
            <a:fillRect/>
          </a:stretch>
        </p:blipFill>
        <p:spPr>
          <a:xfrm>
            <a:off x="6973450" y="2739200"/>
            <a:ext cx="1100027" cy="1296675"/>
          </a:xfrm>
          <a:prstGeom prst="rect">
            <a:avLst/>
          </a:prstGeom>
          <a:noFill/>
          <a:ln>
            <a:noFill/>
          </a:ln>
        </p:spPr>
      </p:pic>
      <p:sp>
        <p:nvSpPr>
          <p:cNvPr id="131" name="Google Shape;131;p19"/>
          <p:cNvSpPr txBox="1"/>
          <p:nvPr/>
        </p:nvSpPr>
        <p:spPr>
          <a:xfrm>
            <a:off x="5252300" y="3693375"/>
            <a:ext cx="3579900" cy="11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Open Sans"/>
                <a:ea typeface="Open Sans"/>
                <a:cs typeface="Open Sans"/>
                <a:sym typeface="Open Sans"/>
              </a:rPr>
              <a:t>TTU HPCC</a:t>
            </a:r>
            <a:endParaRPr sz="1800">
              <a:solidFill>
                <a:schemeClr val="lt2"/>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Utilizes the power of high-performance computing for complex computations</a:t>
            </a:r>
            <a:endParaRPr>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0B5394"/>
                </a:solidFill>
              </a:rPr>
              <a:t>Class Diagram</a:t>
            </a:r>
            <a:endParaRPr>
              <a:solidFill>
                <a:srgbClr val="0B5394"/>
              </a:solidFill>
            </a:endParaRPr>
          </a:p>
        </p:txBody>
      </p:sp>
      <p:pic>
        <p:nvPicPr>
          <p:cNvPr id="137" name="Google Shape;137;p20"/>
          <p:cNvPicPr preferRelativeResize="0"/>
          <p:nvPr/>
        </p:nvPicPr>
        <p:blipFill>
          <a:blip r:embed="rId3">
            <a:alphaModFix/>
          </a:blip>
          <a:stretch>
            <a:fillRect/>
          </a:stretch>
        </p:blipFill>
        <p:spPr>
          <a:xfrm>
            <a:off x="1114491" y="1171675"/>
            <a:ext cx="6915017" cy="369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solidFill>
                  <a:srgbClr val="0B5394"/>
                </a:solidFill>
              </a:rPr>
              <a:t>Use Case Diagram</a:t>
            </a:r>
            <a:endParaRPr>
              <a:solidFill>
                <a:srgbClr val="0B5394"/>
              </a:solidFill>
            </a:endParaRPr>
          </a:p>
        </p:txBody>
      </p:sp>
      <p:pic>
        <p:nvPicPr>
          <p:cNvPr id="143" name="Google Shape;143;p21"/>
          <p:cNvPicPr preferRelativeResize="0"/>
          <p:nvPr/>
        </p:nvPicPr>
        <p:blipFill>
          <a:blip r:embed="rId3">
            <a:alphaModFix/>
          </a:blip>
          <a:stretch>
            <a:fillRect/>
          </a:stretch>
        </p:blipFill>
        <p:spPr>
          <a:xfrm>
            <a:off x="1501700" y="1218900"/>
            <a:ext cx="6251200" cy="3691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